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6"/>
  </p:notesMasterIdLst>
  <p:handoutMasterIdLst>
    <p:handoutMasterId r:id="rId7"/>
  </p:handoutMasterIdLst>
  <p:sldIdLst>
    <p:sldId id="262" r:id="rId5"/>
  </p:sldIdLst>
  <p:sldSz cx="14535150" cy="10287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PEARCE (MOH)" initials="FP(" lastIdx="3" clrIdx="0">
    <p:extLst>
      <p:ext uri="{19B8F6BF-5375-455C-9EA6-DF929625EA0E}">
        <p15:presenceInfo xmlns:p15="http://schemas.microsoft.com/office/powerpoint/2012/main" userId="Fiona PEARCE (MOH)" providerId="None"/>
      </p:ext>
    </p:extLst>
  </p:cmAuthor>
  <p:cmAuthor id="2" name="Benjamin SK ONG (MOH)" initials="BSO(" lastIdx="2" clrIdx="1">
    <p:extLst>
      <p:ext uri="{19B8F6BF-5375-455C-9EA6-DF929625EA0E}">
        <p15:presenceInfo xmlns:p15="http://schemas.microsoft.com/office/powerpoint/2012/main" userId="S-1-5-21-1216582894-834684500-1334827815-1201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9E"/>
    <a:srgbClr val="3865B6"/>
    <a:srgbClr val="88B6E0"/>
    <a:srgbClr val="8EC26A"/>
    <a:srgbClr val="A2CD85"/>
    <a:srgbClr val="9C5BCD"/>
    <a:srgbClr val="F5F5FA"/>
    <a:srgbClr val="007078"/>
    <a:srgbClr val="3D3D3D"/>
    <a:srgbClr val="68C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12" autoAdjust="0"/>
    <p:restoredTop sz="95879" autoAdjust="0"/>
  </p:normalViewPr>
  <p:slideViewPr>
    <p:cSldViewPr snapToGrid="0">
      <p:cViewPr varScale="1">
        <p:scale>
          <a:sx n="64" d="100"/>
          <a:sy n="64" d="100"/>
        </p:scale>
        <p:origin x="394" y="8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38A6E341-098C-4F80-B088-60CC1BE3AD3A}" type="datetimeFigureOut">
              <a:rPr lang="en-SG" smtClean="0"/>
              <a:t>7/10/2021</a:t>
            </a:fld>
            <a:endParaRPr lang="en-SG"/>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SG"/>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3F2EE271-01A9-4635-B2C7-5D28809A2715}" type="slidenum">
              <a:rPr lang="en-SG" smtClean="0"/>
              <a:t>‹#›</a:t>
            </a:fld>
            <a:endParaRPr lang="en-SG"/>
          </a:p>
        </p:txBody>
      </p:sp>
    </p:spTree>
    <p:extLst>
      <p:ext uri="{BB962C8B-B14F-4D97-AF65-F5344CB8AC3E}">
        <p14:creationId xmlns:p14="http://schemas.microsoft.com/office/powerpoint/2010/main" val="416025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B2D067BC-9479-446D-BE0D-716127BDBCC0}" type="datetimeFigureOut">
              <a:rPr lang="en-SG" smtClean="0"/>
              <a:t>7/10/2021</a:t>
            </a:fld>
            <a:endParaRPr lang="en-SG"/>
          </a:p>
        </p:txBody>
      </p:sp>
      <p:sp>
        <p:nvSpPr>
          <p:cNvPr id="4" name="Slide Image Placeholder 3"/>
          <p:cNvSpPr>
            <a:spLocks noGrp="1" noRot="1" noChangeAspect="1"/>
          </p:cNvSpPr>
          <p:nvPr>
            <p:ph type="sldImg" idx="2"/>
          </p:nvPr>
        </p:nvSpPr>
        <p:spPr>
          <a:xfrm>
            <a:off x="2976563" y="876300"/>
            <a:ext cx="3343275" cy="2365375"/>
          </a:xfrm>
          <a:prstGeom prst="rect">
            <a:avLst/>
          </a:prstGeom>
          <a:noFill/>
          <a:ln w="12700">
            <a:solidFill>
              <a:prstClr val="black"/>
            </a:solidFill>
          </a:ln>
        </p:spPr>
        <p:txBody>
          <a:bodyPr vert="horz" lIns="93177" tIns="46589" rIns="93177" bIns="46589" rtlCol="0" anchor="ctr"/>
          <a:lstStyle/>
          <a:p>
            <a:endParaRPr lang="en-SG"/>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SG"/>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74F7BB3-2C1C-4E4F-8E9E-B3D5F71FE13E}" type="slidenum">
              <a:rPr lang="en-SG" smtClean="0"/>
              <a:t>‹#›</a:t>
            </a:fld>
            <a:endParaRPr lang="en-SG"/>
          </a:p>
        </p:txBody>
      </p:sp>
    </p:spTree>
    <p:extLst>
      <p:ext uri="{BB962C8B-B14F-4D97-AF65-F5344CB8AC3E}">
        <p14:creationId xmlns:p14="http://schemas.microsoft.com/office/powerpoint/2010/main" val="3004797986"/>
      </p:ext>
    </p:extLst>
  </p:cSld>
  <p:clrMap bg1="lt1" tx1="dk1" bg2="lt2" tx2="dk2" accent1="accent1" accent2="accent2" accent3="accent3" accent4="accent4" accent5="accent5" accent6="accent6" hlink="hlink" folHlink="folHlink"/>
  <p:notesStyle>
    <a:lvl1pPr marL="0" algn="l" defTabSz="1428028" rtl="0" eaLnBrk="1" latinLnBrk="0" hangingPunct="1">
      <a:defRPr sz="1874" kern="1200">
        <a:solidFill>
          <a:schemeClr val="tx1"/>
        </a:solidFill>
        <a:latin typeface="+mn-lt"/>
        <a:ea typeface="+mn-ea"/>
        <a:cs typeface="+mn-cs"/>
      </a:defRPr>
    </a:lvl1pPr>
    <a:lvl2pPr marL="714014" algn="l" defTabSz="1428028" rtl="0" eaLnBrk="1" latinLnBrk="0" hangingPunct="1">
      <a:defRPr sz="1874" kern="1200">
        <a:solidFill>
          <a:schemeClr val="tx1"/>
        </a:solidFill>
        <a:latin typeface="+mn-lt"/>
        <a:ea typeface="+mn-ea"/>
        <a:cs typeface="+mn-cs"/>
      </a:defRPr>
    </a:lvl2pPr>
    <a:lvl3pPr marL="1428028" algn="l" defTabSz="1428028" rtl="0" eaLnBrk="1" latinLnBrk="0" hangingPunct="1">
      <a:defRPr sz="1874" kern="1200">
        <a:solidFill>
          <a:schemeClr val="tx1"/>
        </a:solidFill>
        <a:latin typeface="+mn-lt"/>
        <a:ea typeface="+mn-ea"/>
        <a:cs typeface="+mn-cs"/>
      </a:defRPr>
    </a:lvl3pPr>
    <a:lvl4pPr marL="2142042" algn="l" defTabSz="1428028" rtl="0" eaLnBrk="1" latinLnBrk="0" hangingPunct="1">
      <a:defRPr sz="1874" kern="1200">
        <a:solidFill>
          <a:schemeClr val="tx1"/>
        </a:solidFill>
        <a:latin typeface="+mn-lt"/>
        <a:ea typeface="+mn-ea"/>
        <a:cs typeface="+mn-cs"/>
      </a:defRPr>
    </a:lvl4pPr>
    <a:lvl5pPr marL="2856056" algn="l" defTabSz="1428028" rtl="0" eaLnBrk="1" latinLnBrk="0" hangingPunct="1">
      <a:defRPr sz="1874" kern="1200">
        <a:solidFill>
          <a:schemeClr val="tx1"/>
        </a:solidFill>
        <a:latin typeface="+mn-lt"/>
        <a:ea typeface="+mn-ea"/>
        <a:cs typeface="+mn-cs"/>
      </a:defRPr>
    </a:lvl5pPr>
    <a:lvl6pPr marL="3570071" algn="l" defTabSz="1428028" rtl="0" eaLnBrk="1" latinLnBrk="0" hangingPunct="1">
      <a:defRPr sz="1874" kern="1200">
        <a:solidFill>
          <a:schemeClr val="tx1"/>
        </a:solidFill>
        <a:latin typeface="+mn-lt"/>
        <a:ea typeface="+mn-ea"/>
        <a:cs typeface="+mn-cs"/>
      </a:defRPr>
    </a:lvl6pPr>
    <a:lvl7pPr marL="4284085" algn="l" defTabSz="1428028" rtl="0" eaLnBrk="1" latinLnBrk="0" hangingPunct="1">
      <a:defRPr sz="1874" kern="1200">
        <a:solidFill>
          <a:schemeClr val="tx1"/>
        </a:solidFill>
        <a:latin typeface="+mn-lt"/>
        <a:ea typeface="+mn-ea"/>
        <a:cs typeface="+mn-cs"/>
      </a:defRPr>
    </a:lvl7pPr>
    <a:lvl8pPr marL="4998099" algn="l" defTabSz="1428028" rtl="0" eaLnBrk="1" latinLnBrk="0" hangingPunct="1">
      <a:defRPr sz="1874" kern="1200">
        <a:solidFill>
          <a:schemeClr val="tx1"/>
        </a:solidFill>
        <a:latin typeface="+mn-lt"/>
        <a:ea typeface="+mn-ea"/>
        <a:cs typeface="+mn-cs"/>
      </a:defRPr>
    </a:lvl8pPr>
    <a:lvl9pPr marL="5712113" algn="l" defTabSz="1428028" rtl="0" eaLnBrk="1" latinLnBrk="0" hangingPunct="1">
      <a:defRPr sz="1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afternoon everyone, I am She Hui from the agency for care effectiveness also known as ACE in short, under ministry of health Singapore. I will be sharing on my abstract on real world data for measuring the impact of health technology assessment of drugs in Singapore.</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support the DAC subsidy recommendation, ACE conducts HTA of drugs to inform the subsidy decision. Following the subsidy implementation, drugs with significant impact to the patients and healthcare system are selected to study the impact of subsidy listing on utilization, changes in clinical practice, patient outcomes and long-term healthcare costs. This review aims to provide an overview of the availability and quality of real-world data used in the evaluations to access the impact of drug-related subsidies in Singapore.</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methods, we performed a review on evaluations conducted between January 2018 and October 2019 that measure the impact of drug subsidies to examine the real world data that were used. </a:t>
            </a:r>
            <a:r>
              <a:rPr lang="en-SG" sz="1800" dirty="0">
                <a:effectLst/>
                <a:latin typeface="Calibri" panose="020F0502020204030204" pitchFamily="34" charset="0"/>
                <a:ea typeface="Calibri" panose="020F0502020204030204" pitchFamily="34" charset="0"/>
                <a:cs typeface="Times New Roman" panose="02020603050405020304" pitchFamily="18" charset="0"/>
              </a:rPr>
              <a:t>Informal interviews and discussions with data custodians or providers were conducted to characterise and summarise the datasets and their use. There were six categories of aggregated or patient level RWD that were studied.</a:t>
            </a:r>
          </a:p>
          <a:p>
            <a:pPr algn="just">
              <a:lnSpc>
                <a:spcPct val="107000"/>
              </a:lnSpc>
              <a:spcAft>
                <a:spcPts val="800"/>
              </a:spcAft>
            </a:pPr>
            <a:r>
              <a:rPr lang="en-SG" sz="1800" dirty="0">
                <a:effectLst/>
                <a:latin typeface="Calibri" panose="020F0502020204030204" pitchFamily="34" charset="0"/>
                <a:ea typeface="Calibri" panose="020F0502020204030204" pitchFamily="34" charset="0"/>
                <a:cs typeface="Times New Roman" panose="02020603050405020304" pitchFamily="18" charset="0"/>
              </a:rPr>
              <a:t>They are prescription data, clinical encounter data, claims data, procurement and sales data, survey data and other government data.</a:t>
            </a:r>
          </a:p>
          <a:p>
            <a:pPr algn="just">
              <a:lnSpc>
                <a:spcPct val="107000"/>
              </a:lnSpc>
              <a:spcAft>
                <a:spcPts val="800"/>
              </a:spcAft>
            </a:pPr>
            <a:r>
              <a:rPr lang="en-SG" sz="1800" dirty="0">
                <a:effectLst/>
                <a:latin typeface="Calibri" panose="020F0502020204030204" pitchFamily="34" charset="0"/>
                <a:ea typeface="Calibri" panose="020F0502020204030204" pitchFamily="34" charset="0"/>
                <a:cs typeface="Times New Roman" panose="02020603050405020304" pitchFamily="18" charset="0"/>
              </a:rPr>
              <a:t>Eleven common RWDs were used in the 17 evaluations reviewed, including 1 PD which include prescribed or dispensed drugs data, 3 clinical ED including data on diagnoses, lab results, treatment and prognosis derived from the inpatient or outpatient visits, 3 CD which consists of claims for government subsidies such as for drugs listed on medication assisted fund (MAF), or other payers system and health insurances, 2 PSD from the public healthcare institutions, or national level sales data from IQVIA, 1 SD and 1 OGD which is death registry. Out of the 11 RWD identified, 10 of them were government data and 8 of them included predominantly data from the public sector. </a:t>
            </a:r>
          </a:p>
          <a:p>
            <a:pPr algn="just">
              <a:lnSpc>
                <a:spcPct val="107000"/>
              </a:lnSpc>
              <a:spcAft>
                <a:spcPts val="800"/>
              </a:spcAft>
            </a:pPr>
            <a:r>
              <a:rPr lang="en-SG" sz="1800" dirty="0">
                <a:effectLst/>
                <a:latin typeface="Calibri" panose="020F0502020204030204" pitchFamily="34" charset="0"/>
                <a:ea typeface="Calibri" panose="020F0502020204030204" pitchFamily="34" charset="0"/>
                <a:cs typeface="Times New Roman" panose="02020603050405020304" pitchFamily="18" charset="0"/>
              </a:rPr>
              <a:t>Patient or aggregated level PD which reflects the actual clinical practice and utilisation trend, were most commonly used, appearing in 14 of the evaluations reviewed. Other than PD, the procurement and sales data were used in 10 evaluations, followed by ED were used in 7 evaluations and CD were used in 4 evaluations. OGD and SD were only used in 1 or 2 evaluations. However, there are several limitations with the identified RWD, which include poor coverage of private sector, non-standardised drug coding, incomplete data capture of varying degree across the different datasets, and lastly, restricted data transparency and accessibility due to data governance. Hence, typically, 1 evaluation will require multiple RWD sources with known limitations pooled together, to complement each other.</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In conclusion</a:t>
            </a:r>
            <a:endParaRPr lang="en-SG" dirty="0"/>
          </a:p>
        </p:txBody>
      </p:sp>
      <p:sp>
        <p:nvSpPr>
          <p:cNvPr id="4" name="Slide Number Placeholder 3"/>
          <p:cNvSpPr>
            <a:spLocks noGrp="1"/>
          </p:cNvSpPr>
          <p:nvPr>
            <p:ph type="sldNum" sz="quarter" idx="5"/>
          </p:nvPr>
        </p:nvSpPr>
        <p:spPr/>
        <p:txBody>
          <a:bodyPr/>
          <a:lstStyle/>
          <a:p>
            <a:fld id="{C74F7BB3-2C1C-4E4F-8E9E-B3D5F71FE13E}" type="slidenum">
              <a:rPr lang="en-SG" smtClean="0"/>
              <a:t>1</a:t>
            </a:fld>
            <a:endParaRPr lang="en-SG"/>
          </a:p>
        </p:txBody>
      </p:sp>
    </p:spTree>
    <p:extLst>
      <p:ext uri="{BB962C8B-B14F-4D97-AF65-F5344CB8AC3E}">
        <p14:creationId xmlns:p14="http://schemas.microsoft.com/office/powerpoint/2010/main" val="40383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136" y="1683545"/>
            <a:ext cx="12354878"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816894" y="5403057"/>
            <a:ext cx="10901363"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40DD72-718A-4D6C-8C9D-614A9569BC2D}" type="datetimeFigureOut">
              <a:rPr lang="en-SG" smtClean="0"/>
              <a:t>7/10/2021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84214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0DD72-718A-4D6C-8C9D-614A9569BC2D}" type="datetimeFigureOut">
              <a:rPr lang="en-SG" smtClean="0"/>
              <a:t>7/10/2021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74023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01717" y="547688"/>
            <a:ext cx="3134142"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99292" y="547688"/>
            <a:ext cx="9220736"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0DD72-718A-4D6C-8C9D-614A9569BC2D}" type="datetimeFigureOut">
              <a:rPr lang="en-SG" smtClean="0"/>
              <a:t>7/10/2021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262709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7" name="Rectangle 6"/>
          <p:cNvSpPr/>
          <p:nvPr userDrawn="1"/>
        </p:nvSpPr>
        <p:spPr>
          <a:xfrm>
            <a:off x="3" y="8179593"/>
            <a:ext cx="11991498"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3"/>
          </a:p>
        </p:txBody>
      </p:sp>
      <p:sp>
        <p:nvSpPr>
          <p:cNvPr id="6" name="Slide Number Placeholder 5"/>
          <p:cNvSpPr>
            <a:spLocks noGrp="1"/>
          </p:cNvSpPr>
          <p:nvPr>
            <p:ph type="sldNum" sz="quarter" idx="12"/>
          </p:nvPr>
        </p:nvSpPr>
        <p:spPr/>
        <p:txBody>
          <a:bodyPr/>
          <a:lstStyle/>
          <a:p>
            <a:fld id="{C583C22B-3123-4178-8710-DB7784A86D81}" type="slidenum">
              <a:rPr lang="en-GB" smtClean="0"/>
              <a:t>‹#›</a:t>
            </a:fld>
            <a:endParaRPr lang="en-GB"/>
          </a:p>
        </p:txBody>
      </p:sp>
    </p:spTree>
    <p:extLst>
      <p:ext uri="{BB962C8B-B14F-4D97-AF65-F5344CB8AC3E}">
        <p14:creationId xmlns:p14="http://schemas.microsoft.com/office/powerpoint/2010/main" val="14451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0DD72-718A-4D6C-8C9D-614A9569BC2D}" type="datetimeFigureOut">
              <a:rPr lang="en-SG" smtClean="0"/>
              <a:t>7/10/2021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120660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1722" y="2564609"/>
            <a:ext cx="12536567"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91722" y="6884197"/>
            <a:ext cx="12536567" cy="225028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0DD72-718A-4D6C-8C9D-614A9569BC2D}" type="datetimeFigureOut">
              <a:rPr lang="en-SG" smtClean="0"/>
              <a:t>7/10/2021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323258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99291" y="2738438"/>
            <a:ext cx="6177439"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58420" y="2738438"/>
            <a:ext cx="6177439"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40DD72-718A-4D6C-8C9D-614A9569BC2D}" type="datetimeFigureOut">
              <a:rPr lang="en-SG" smtClean="0"/>
              <a:t>7/10/2021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376480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1185" y="547690"/>
            <a:ext cx="12536567"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1186" y="2521745"/>
            <a:ext cx="61490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01186" y="3757613"/>
            <a:ext cx="614904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58420" y="2521745"/>
            <a:ext cx="617933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358420" y="3757613"/>
            <a:ext cx="617933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40DD72-718A-4D6C-8C9D-614A9569BC2D}" type="datetimeFigureOut">
              <a:rPr lang="en-SG" smtClean="0"/>
              <a:t>7/10/2021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94756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40DD72-718A-4D6C-8C9D-614A9569BC2D}" type="datetimeFigureOut">
              <a:rPr lang="en-SG" smtClean="0"/>
              <a:t>7/10/2021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388132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0DD72-718A-4D6C-8C9D-614A9569BC2D}" type="datetimeFigureOut">
              <a:rPr lang="en-SG" smtClean="0"/>
              <a:t>7/10/2021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20086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1185" y="685800"/>
            <a:ext cx="4687964"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6179332" y="1481140"/>
            <a:ext cx="735842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1185" y="3086100"/>
            <a:ext cx="4687964"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F40DD72-718A-4D6C-8C9D-614A9569BC2D}" type="datetimeFigureOut">
              <a:rPr lang="en-SG" smtClean="0"/>
              <a:t>7/10/2021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44231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1185" y="685800"/>
            <a:ext cx="4687964"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179332" y="1481140"/>
            <a:ext cx="735842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001185" y="3086100"/>
            <a:ext cx="4687964"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F40DD72-718A-4D6C-8C9D-614A9569BC2D}" type="datetimeFigureOut">
              <a:rPr lang="en-SG" smtClean="0"/>
              <a:t>7/10/2021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F4714EC-E346-4DF7-BBB4-F04367B805F7}" type="slidenum">
              <a:rPr lang="en-SG" smtClean="0"/>
              <a:t>‹#›</a:t>
            </a:fld>
            <a:endParaRPr lang="en-SG"/>
          </a:p>
        </p:txBody>
      </p:sp>
    </p:spTree>
    <p:extLst>
      <p:ext uri="{BB962C8B-B14F-4D97-AF65-F5344CB8AC3E}">
        <p14:creationId xmlns:p14="http://schemas.microsoft.com/office/powerpoint/2010/main" val="301374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9292" y="547690"/>
            <a:ext cx="12536567"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9292" y="2738438"/>
            <a:ext cx="12536567"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9291" y="9534527"/>
            <a:ext cx="3270409"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F40DD72-718A-4D6C-8C9D-614A9569BC2D}" type="datetimeFigureOut">
              <a:rPr lang="en-SG" smtClean="0"/>
              <a:t>7/10/2021</a:t>
            </a:fld>
            <a:endParaRPr lang="en-SG"/>
          </a:p>
        </p:txBody>
      </p:sp>
      <p:sp>
        <p:nvSpPr>
          <p:cNvPr id="5" name="Footer Placeholder 4"/>
          <p:cNvSpPr>
            <a:spLocks noGrp="1"/>
          </p:cNvSpPr>
          <p:nvPr>
            <p:ph type="ftr" sz="quarter" idx="3"/>
          </p:nvPr>
        </p:nvSpPr>
        <p:spPr>
          <a:xfrm>
            <a:off x="4814769" y="9534527"/>
            <a:ext cx="4905613"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10265450" y="9534527"/>
            <a:ext cx="3270409"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F4714EC-E346-4DF7-BBB4-F04367B805F7}" type="slidenum">
              <a:rPr lang="en-SG" smtClean="0"/>
              <a:t>‹#›</a:t>
            </a:fld>
            <a:endParaRPr lang="en-SG"/>
          </a:p>
        </p:txBody>
      </p:sp>
    </p:spTree>
    <p:extLst>
      <p:ext uri="{BB962C8B-B14F-4D97-AF65-F5344CB8AC3E}">
        <p14:creationId xmlns:p14="http://schemas.microsoft.com/office/powerpoint/2010/main" val="29650030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25"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5113" y="1542513"/>
            <a:ext cx="14248294" cy="8340066"/>
          </a:xfrm>
          <a:prstGeom prst="rect">
            <a:avLst/>
          </a:prstGeom>
          <a:solidFill>
            <a:schemeClr val="bg1">
              <a:lumMod val="95000"/>
              <a:alpha val="9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9" dirty="0"/>
          </a:p>
        </p:txBody>
      </p:sp>
      <p:sp>
        <p:nvSpPr>
          <p:cNvPr id="18" name="Content Placeholder 2"/>
          <p:cNvSpPr txBox="1">
            <a:spLocks/>
          </p:cNvSpPr>
          <p:nvPr/>
        </p:nvSpPr>
        <p:spPr>
          <a:xfrm>
            <a:off x="268512" y="2250912"/>
            <a:ext cx="5344084" cy="2453624"/>
          </a:xfrm>
          <a:prstGeom prst="rect">
            <a:avLst/>
          </a:prstGeom>
          <a:solidFill>
            <a:schemeClr val="bg1"/>
          </a:solidFill>
          <a:ln>
            <a:noFill/>
          </a:ln>
        </p:spPr>
        <p:txBody>
          <a:bodyPr vert="horz" lIns="109014" tIns="54507" rIns="109014" bIns="54507" rtlCol="0">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algn="just">
              <a:spcBef>
                <a:spcPts val="600"/>
              </a:spcBef>
              <a:buClr>
                <a:srgbClr val="006666"/>
              </a:buClr>
              <a:buFont typeface="Wingdings" panose="05000000000000000000" pitchFamily="2" charset="2"/>
              <a:buChar char="§"/>
            </a:pPr>
            <a:r>
              <a:rPr lang="en-SG" sz="1600" dirty="0"/>
              <a:t>The Agency for Care Effectiveness (ACE) conducts health technology assessment (HTA) of drugs to inform subsidy decisions by the Drug Advisory Committee (DAC).</a:t>
            </a:r>
          </a:p>
          <a:p>
            <a:pPr algn="just">
              <a:spcBef>
                <a:spcPts val="600"/>
              </a:spcBef>
              <a:buClr>
                <a:srgbClr val="006666"/>
              </a:buClr>
              <a:buFont typeface="Wingdings" panose="05000000000000000000" pitchFamily="2" charset="2"/>
              <a:buChar char="§"/>
            </a:pPr>
            <a:r>
              <a:rPr lang="en-SG" sz="1600" dirty="0"/>
              <a:t>Following subsidy implementation, drugs with significant impact to patients and healthcare system are selected to study the impact of subsidy listing on utilisation, clinical practice, patient outcomes and long-term healthcare costs.</a:t>
            </a:r>
          </a:p>
          <a:p>
            <a:pPr algn="just">
              <a:spcBef>
                <a:spcPts val="600"/>
              </a:spcBef>
              <a:buClr>
                <a:srgbClr val="006666"/>
              </a:buClr>
              <a:buFont typeface="Wingdings" panose="05000000000000000000" pitchFamily="2" charset="2"/>
              <a:buChar char="§"/>
            </a:pPr>
            <a:r>
              <a:rPr lang="en-SG" sz="1600" dirty="0"/>
              <a:t>This research aims to provide an overview of the availability and quality of real-world data (RWD) used for assessing the impact of drug-related subsidies in Singapore. </a:t>
            </a:r>
          </a:p>
          <a:p>
            <a:pPr marL="0" indent="0" algn="just">
              <a:spcBef>
                <a:spcPts val="0"/>
              </a:spcBef>
              <a:spcAft>
                <a:spcPts val="358"/>
              </a:spcAft>
              <a:buClr>
                <a:srgbClr val="006666"/>
              </a:buClr>
              <a:buNone/>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marL="0" indent="0" algn="just">
              <a:spcBef>
                <a:spcPts val="0"/>
              </a:spcBef>
              <a:buClr>
                <a:srgbClr val="006666"/>
              </a:buClr>
              <a:buNone/>
            </a:pPr>
            <a:endParaRPr lang="en-SG" sz="1600" dirty="0"/>
          </a:p>
          <a:p>
            <a:pPr marL="0" indent="0" algn="just">
              <a:spcBef>
                <a:spcPts val="0"/>
              </a:spcBef>
              <a:buClr>
                <a:srgbClr val="006666"/>
              </a:buClr>
              <a:buNone/>
            </a:pPr>
            <a:endParaRPr lang="en-SG" sz="1600" dirty="0"/>
          </a:p>
          <a:p>
            <a:pPr algn="just">
              <a:spcBef>
                <a:spcPts val="0"/>
              </a:spcBef>
              <a:buClr>
                <a:srgbClr val="006666"/>
              </a:buClr>
              <a:buFont typeface="Wingdings" panose="05000000000000000000" pitchFamily="2" charset="2"/>
              <a:buChar char="§"/>
            </a:pPr>
            <a:endParaRPr lang="en-SG" sz="1600" dirty="0"/>
          </a:p>
          <a:p>
            <a:pPr marL="0" indent="0" algn="just">
              <a:spcBef>
                <a:spcPts val="0"/>
              </a:spcBef>
              <a:buClr>
                <a:srgbClr val="006666"/>
              </a:buClr>
              <a:buNone/>
            </a:pPr>
            <a:endParaRPr lang="en-SG" sz="1600" dirty="0"/>
          </a:p>
        </p:txBody>
      </p:sp>
      <p:sp>
        <p:nvSpPr>
          <p:cNvPr id="2" name="Title 1"/>
          <p:cNvSpPr>
            <a:spLocks noGrp="1"/>
          </p:cNvSpPr>
          <p:nvPr>
            <p:ph type="title"/>
          </p:nvPr>
        </p:nvSpPr>
        <p:spPr>
          <a:xfrm>
            <a:off x="135113" y="148839"/>
            <a:ext cx="12368566" cy="1258297"/>
          </a:xfrm>
        </p:spPr>
        <p:txBody>
          <a:bodyPr>
            <a:noAutofit/>
          </a:bodyPr>
          <a:lstStyle/>
          <a:p>
            <a:pPr>
              <a:lnSpc>
                <a:spcPct val="100000"/>
              </a:lnSpc>
              <a:defRPr sz="1800" b="0" i="0" u="none" strike="noStrike" kern="0" cap="none" spc="0" baseline="0">
                <a:solidFill>
                  <a:srgbClr val="000000"/>
                </a:solidFill>
                <a:uFillTx/>
              </a:defRPr>
            </a:pPr>
            <a:r>
              <a:rPr lang="en-SG" sz="2800" b="1" dirty="0">
                <a:solidFill>
                  <a:srgbClr val="007078"/>
                </a:solidFill>
                <a:latin typeface="+mn-lt"/>
              </a:rPr>
              <a:t>Real-world data for measuring the impact of health technology </a:t>
            </a:r>
            <a:br>
              <a:rPr lang="en-SG" sz="2800" b="1" dirty="0">
                <a:solidFill>
                  <a:srgbClr val="007078"/>
                </a:solidFill>
                <a:latin typeface="+mn-lt"/>
              </a:rPr>
            </a:br>
            <a:r>
              <a:rPr lang="en-SG" sz="2800" b="1" dirty="0">
                <a:solidFill>
                  <a:srgbClr val="007078"/>
                </a:solidFill>
                <a:latin typeface="+mn-lt"/>
              </a:rPr>
              <a:t>assessment of drugs in Singapore</a:t>
            </a:r>
            <a:br>
              <a:rPr lang="en-SG" sz="2742" b="1" dirty="0">
                <a:solidFill>
                  <a:srgbClr val="007078"/>
                </a:solidFill>
                <a:latin typeface="+mn-lt"/>
              </a:rPr>
            </a:br>
            <a:r>
              <a:rPr lang="en-SG" sz="1800" b="1" u="sng" dirty="0">
                <a:solidFill>
                  <a:srgbClr val="595959"/>
                </a:solidFill>
                <a:latin typeface="+mn-lt"/>
              </a:rPr>
              <a:t>She Hui TAN</a:t>
            </a:r>
            <a:r>
              <a:rPr lang="en-SG" sz="1800" b="1" baseline="30000" dirty="0">
                <a:solidFill>
                  <a:srgbClr val="595959"/>
                </a:solidFill>
                <a:latin typeface="+mn-lt"/>
              </a:rPr>
              <a:t>1</a:t>
            </a:r>
            <a:r>
              <a:rPr lang="en-SG" sz="1800" b="1" kern="0" baseline="30000" dirty="0">
                <a:solidFill>
                  <a:srgbClr val="595959"/>
                </a:solidFill>
              </a:rPr>
              <a:t>@</a:t>
            </a:r>
            <a:r>
              <a:rPr lang="en-SG" sz="1800" b="1" dirty="0">
                <a:solidFill>
                  <a:srgbClr val="595959"/>
                </a:solidFill>
                <a:latin typeface="+mn-lt"/>
              </a:rPr>
              <a:t>, Hansen SUN</a:t>
            </a:r>
            <a:r>
              <a:rPr lang="en-SG" sz="1800" b="1" baseline="30000" dirty="0">
                <a:solidFill>
                  <a:srgbClr val="595959"/>
                </a:solidFill>
                <a:latin typeface="+mn-lt"/>
              </a:rPr>
              <a:t>1</a:t>
            </a:r>
            <a:r>
              <a:rPr lang="en-SG" sz="1800" b="1" dirty="0">
                <a:solidFill>
                  <a:srgbClr val="595959"/>
                </a:solidFill>
                <a:latin typeface="+mn-lt"/>
              </a:rPr>
              <a:t>, Kwong NG</a:t>
            </a:r>
            <a:r>
              <a:rPr lang="en-SG" sz="1800" b="1" baseline="30000" dirty="0">
                <a:solidFill>
                  <a:srgbClr val="595959"/>
                </a:solidFill>
                <a:latin typeface="+mn-lt"/>
              </a:rPr>
              <a:t>1</a:t>
            </a:r>
            <a:r>
              <a:rPr lang="en-SG" sz="1800" b="1" dirty="0">
                <a:solidFill>
                  <a:srgbClr val="595959"/>
                </a:solidFill>
                <a:latin typeface="+mn-lt"/>
              </a:rPr>
              <a:t> </a:t>
            </a:r>
            <a:br>
              <a:rPr lang="en-SG" sz="1800" baseline="30000" dirty="0"/>
            </a:br>
            <a:r>
              <a:rPr lang="en-SG" sz="238" baseline="30000" dirty="0"/>
              <a:t> </a:t>
            </a:r>
            <a:br>
              <a:rPr lang="en-SG" sz="1669" dirty="0">
                <a:latin typeface="+mn-lt"/>
              </a:rPr>
            </a:br>
            <a:r>
              <a:rPr lang="en-SG" sz="1600" baseline="30000" dirty="0">
                <a:solidFill>
                  <a:srgbClr val="595959"/>
                </a:solidFill>
                <a:latin typeface="+mn-lt"/>
              </a:rPr>
              <a:t>1</a:t>
            </a:r>
            <a:r>
              <a:rPr lang="en-SG" sz="1600" dirty="0">
                <a:solidFill>
                  <a:srgbClr val="595959"/>
                </a:solidFill>
                <a:latin typeface="+mn-lt"/>
              </a:rPr>
              <a:t>Agency for Care Effectiveness (ACE), Ministry of Health, Singapore, @TAN_She_Hui@moh.gov.sg</a:t>
            </a:r>
            <a:endParaRPr lang="en-SG" sz="1252" dirty="0">
              <a:solidFill>
                <a:srgbClr val="595959"/>
              </a:solidFill>
              <a:latin typeface="+mn-lt"/>
            </a:endParaRPr>
          </a:p>
        </p:txBody>
      </p:sp>
      <p:sp>
        <p:nvSpPr>
          <p:cNvPr id="17" name="Content Placeholder 2"/>
          <p:cNvSpPr txBox="1">
            <a:spLocks/>
          </p:cNvSpPr>
          <p:nvPr/>
        </p:nvSpPr>
        <p:spPr>
          <a:xfrm>
            <a:off x="278486" y="1651135"/>
            <a:ext cx="5315354" cy="525992"/>
          </a:xfrm>
          <a:prstGeom prst="roundRect">
            <a:avLst/>
          </a:prstGeom>
          <a:solidFill>
            <a:srgbClr val="007078"/>
          </a:solidFill>
          <a:ln>
            <a:noFill/>
          </a:ln>
        </p:spPr>
        <p:txBody>
          <a:bodyPr vert="horz" lIns="109014" tIns="54507" rIns="109014" bIns="54507" rtlCol="0" anchor="ctr">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marL="0" indent="0" algn="just">
              <a:buNone/>
            </a:pPr>
            <a:r>
              <a:rPr lang="en-US" sz="2000" b="1" dirty="0">
                <a:solidFill>
                  <a:schemeClr val="bg1"/>
                </a:solidFill>
              </a:rPr>
              <a:t>       </a:t>
            </a:r>
            <a:r>
              <a:rPr lang="en-US" sz="2400" b="1" dirty="0">
                <a:solidFill>
                  <a:schemeClr val="bg1"/>
                </a:solidFill>
              </a:rPr>
              <a:t>BACKGROUND</a:t>
            </a:r>
            <a:endParaRPr lang="en-US" sz="2000" b="1" dirty="0">
              <a:solidFill>
                <a:schemeClr val="bg1"/>
              </a:solidFill>
            </a:endParaRPr>
          </a:p>
        </p:txBody>
      </p:sp>
      <p:sp>
        <p:nvSpPr>
          <p:cNvPr id="19" name="TextBox 18"/>
          <p:cNvSpPr txBox="1"/>
          <p:nvPr/>
        </p:nvSpPr>
        <p:spPr>
          <a:xfrm>
            <a:off x="278486" y="1634907"/>
            <a:ext cx="1105402" cy="587725"/>
          </a:xfrm>
          <a:prstGeom prst="rect">
            <a:avLst/>
          </a:prstGeom>
          <a:noFill/>
        </p:spPr>
        <p:txBody>
          <a:bodyPr wrap="square" rtlCol="0">
            <a:spAutoFit/>
          </a:bodyPr>
          <a:lstStyle/>
          <a:p>
            <a:r>
              <a:rPr lang="en-GB" sz="3219" dirty="0">
                <a:solidFill>
                  <a:schemeClr val="bg1"/>
                </a:solidFill>
                <a:sym typeface="Wingdings" panose="05000000000000000000" pitchFamily="2" charset="2"/>
              </a:rPr>
              <a:t></a:t>
            </a:r>
            <a:endParaRPr lang="en-GB" sz="3219" dirty="0">
              <a:solidFill>
                <a:schemeClr val="bg1"/>
              </a:solidFill>
            </a:endParaRPr>
          </a:p>
        </p:txBody>
      </p:sp>
      <p:sp>
        <p:nvSpPr>
          <p:cNvPr id="20" name="Content Placeholder 2"/>
          <p:cNvSpPr txBox="1">
            <a:spLocks/>
          </p:cNvSpPr>
          <p:nvPr/>
        </p:nvSpPr>
        <p:spPr>
          <a:xfrm>
            <a:off x="5716728" y="1648038"/>
            <a:ext cx="8541532" cy="529090"/>
          </a:xfrm>
          <a:prstGeom prst="roundRect">
            <a:avLst/>
          </a:prstGeom>
          <a:solidFill>
            <a:srgbClr val="007078"/>
          </a:solidFill>
          <a:ln>
            <a:noFill/>
          </a:ln>
        </p:spPr>
        <p:txBody>
          <a:bodyPr vert="horz" lIns="109014" tIns="54507" rIns="109014" bIns="54507" rtlCol="0" anchor="ctr">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marL="0" indent="0" algn="just">
              <a:buNone/>
            </a:pPr>
            <a:r>
              <a:rPr lang="en-US" sz="2400" b="1" dirty="0">
                <a:solidFill>
                  <a:schemeClr val="bg1"/>
                </a:solidFill>
              </a:rPr>
              <a:t>      RESULTS</a:t>
            </a:r>
          </a:p>
        </p:txBody>
      </p:sp>
      <p:sp>
        <p:nvSpPr>
          <p:cNvPr id="114" name="Rectangle 113"/>
          <p:cNvSpPr/>
          <p:nvPr/>
        </p:nvSpPr>
        <p:spPr>
          <a:xfrm>
            <a:off x="11265090" y="9910859"/>
            <a:ext cx="3118317" cy="323486"/>
          </a:xfrm>
          <a:prstGeom prst="rect">
            <a:avLst/>
          </a:prstGeom>
        </p:spPr>
        <p:txBody>
          <a:bodyPr wrap="square">
            <a:spAutoFit/>
          </a:bodyPr>
          <a:lstStyle/>
          <a:p>
            <a:pPr algn="r">
              <a:lnSpc>
                <a:spcPct val="90000"/>
              </a:lnSpc>
            </a:pPr>
            <a:r>
              <a:rPr lang="en-SG" sz="1669" b="1" dirty="0">
                <a:solidFill>
                  <a:srgbClr val="006666"/>
                </a:solidFill>
                <a:ea typeface="SimSun" panose="02010600030101010101" pitchFamily="2" charset="-122"/>
                <a:cs typeface="Calibri" panose="020F0502020204030204" pitchFamily="34" charset="0"/>
              </a:rPr>
              <a:t>www.ACE-HTA.gov.sg</a:t>
            </a:r>
            <a:endParaRPr lang="en-SG" sz="1669" dirty="0">
              <a:solidFill>
                <a:srgbClr val="006666"/>
              </a:solidFill>
              <a:ea typeface="SimSun" panose="02010600030101010101" pitchFamily="2" charset="-122"/>
              <a:cs typeface="Times New Roman" panose="02020603050405020304" pitchFamily="18" charset="0"/>
            </a:endParaRPr>
          </a:p>
        </p:txBody>
      </p:sp>
      <p:sp>
        <p:nvSpPr>
          <p:cNvPr id="172" name="TextBox 171"/>
          <p:cNvSpPr txBox="1"/>
          <p:nvPr/>
        </p:nvSpPr>
        <p:spPr>
          <a:xfrm>
            <a:off x="5688430" y="1630785"/>
            <a:ext cx="493879" cy="587725"/>
          </a:xfrm>
          <a:prstGeom prst="rect">
            <a:avLst/>
          </a:prstGeom>
          <a:noFill/>
        </p:spPr>
        <p:txBody>
          <a:bodyPr wrap="square" rtlCol="0">
            <a:spAutoFit/>
          </a:bodyPr>
          <a:lstStyle/>
          <a:p>
            <a:r>
              <a:rPr lang="en-GB" sz="3219" dirty="0">
                <a:solidFill>
                  <a:schemeClr val="bg1"/>
                </a:solidFill>
                <a:sym typeface="Wingdings" panose="05000000000000000000" pitchFamily="2" charset="2"/>
              </a:rPr>
              <a:t></a:t>
            </a:r>
            <a:endParaRPr lang="en-GB" sz="3219" dirty="0">
              <a:solidFill>
                <a:schemeClr val="bg1"/>
              </a:solidFill>
            </a:endParaRPr>
          </a:p>
        </p:txBody>
      </p:sp>
      <p:sp>
        <p:nvSpPr>
          <p:cNvPr id="137" name="Content Placeholder 2"/>
          <p:cNvSpPr txBox="1">
            <a:spLocks/>
          </p:cNvSpPr>
          <p:nvPr/>
        </p:nvSpPr>
        <p:spPr>
          <a:xfrm>
            <a:off x="278486" y="4812260"/>
            <a:ext cx="5315354" cy="529829"/>
          </a:xfrm>
          <a:prstGeom prst="roundRect">
            <a:avLst/>
          </a:prstGeom>
          <a:solidFill>
            <a:srgbClr val="007078"/>
          </a:solidFill>
          <a:ln>
            <a:noFill/>
          </a:ln>
        </p:spPr>
        <p:txBody>
          <a:bodyPr vert="horz" lIns="109014" tIns="54507" rIns="109014" bIns="54507" rtlCol="0" anchor="ctr">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marL="0" indent="0" algn="just">
              <a:buNone/>
            </a:pPr>
            <a:r>
              <a:rPr lang="en-US" sz="2400" b="1" dirty="0">
                <a:solidFill>
                  <a:schemeClr val="bg1"/>
                </a:solidFill>
              </a:rPr>
              <a:t>      METHODS</a:t>
            </a:r>
          </a:p>
        </p:txBody>
      </p:sp>
      <p:sp>
        <p:nvSpPr>
          <p:cNvPr id="139" name="TextBox 138"/>
          <p:cNvSpPr txBox="1"/>
          <p:nvPr/>
        </p:nvSpPr>
        <p:spPr>
          <a:xfrm>
            <a:off x="278486" y="4783311"/>
            <a:ext cx="524532" cy="587725"/>
          </a:xfrm>
          <a:prstGeom prst="rect">
            <a:avLst/>
          </a:prstGeom>
          <a:noFill/>
        </p:spPr>
        <p:txBody>
          <a:bodyPr wrap="square" rtlCol="0">
            <a:spAutoFit/>
          </a:bodyPr>
          <a:lstStyle/>
          <a:p>
            <a:r>
              <a:rPr lang="en-GB" sz="3219" dirty="0">
                <a:solidFill>
                  <a:schemeClr val="bg1"/>
                </a:solidFill>
                <a:sym typeface="Wingdings" panose="05000000000000000000" pitchFamily="2" charset="2"/>
              </a:rPr>
              <a:t></a:t>
            </a:r>
            <a:endParaRPr lang="en-GB" sz="3219" dirty="0">
              <a:solidFill>
                <a:schemeClr val="bg1"/>
              </a:solidFill>
            </a:endParaRPr>
          </a:p>
        </p:txBody>
      </p:sp>
      <p:sp>
        <p:nvSpPr>
          <p:cNvPr id="36" name="Content Placeholder 2">
            <a:extLst>
              <a:ext uri="{FF2B5EF4-FFF2-40B4-BE49-F238E27FC236}">
                <a16:creationId xmlns:a16="http://schemas.microsoft.com/office/drawing/2014/main" id="{06B8F2C9-0558-402E-8169-AAC565C92C4D}"/>
              </a:ext>
            </a:extLst>
          </p:cNvPr>
          <p:cNvSpPr txBox="1">
            <a:spLocks/>
          </p:cNvSpPr>
          <p:nvPr/>
        </p:nvSpPr>
        <p:spPr>
          <a:xfrm>
            <a:off x="268512" y="5420314"/>
            <a:ext cx="5315802" cy="4356048"/>
          </a:xfrm>
          <a:prstGeom prst="rect">
            <a:avLst/>
          </a:prstGeom>
          <a:solidFill>
            <a:schemeClr val="bg1"/>
          </a:solidFill>
          <a:ln>
            <a:noFill/>
          </a:ln>
        </p:spPr>
        <p:txBody>
          <a:bodyPr vert="horz" lIns="109014" tIns="54507" rIns="109014" bIns="54507" rtlCol="0">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algn="just">
              <a:buClr>
                <a:srgbClr val="007078"/>
              </a:buClr>
              <a:buFont typeface="Wingdings" panose="05000000000000000000" pitchFamily="2" charset="2"/>
              <a:buChar char="§"/>
            </a:pPr>
            <a:r>
              <a:rPr lang="en-US" sz="1600" dirty="0"/>
              <a:t>A review was performed on evaluations conducted </a:t>
            </a:r>
            <a:r>
              <a:rPr lang="en-SG" sz="1600" dirty="0"/>
              <a:t>between January 2018 and October 2019 </a:t>
            </a:r>
            <a:r>
              <a:rPr lang="en-US" sz="1600" dirty="0"/>
              <a:t>that measure the </a:t>
            </a:r>
            <a:r>
              <a:rPr lang="en-SG" sz="1600" dirty="0"/>
              <a:t>impact of drug subsidies. RWD used in these evaluations were examined. </a:t>
            </a:r>
          </a:p>
          <a:p>
            <a:pPr algn="just">
              <a:buClr>
                <a:srgbClr val="007078"/>
              </a:buClr>
              <a:buFont typeface="Wingdings" panose="05000000000000000000" pitchFamily="2" charset="2"/>
              <a:buChar char="§"/>
            </a:pPr>
            <a:r>
              <a:rPr lang="en-SG" sz="1600" dirty="0"/>
              <a:t>Informal interviews and discussions with data custodians or providers were conducted to characterise and summarise the datasets and their use. </a:t>
            </a:r>
          </a:p>
          <a:p>
            <a:pPr algn="just">
              <a:buClr>
                <a:srgbClr val="007078"/>
              </a:buClr>
              <a:buFont typeface="Wingdings" panose="05000000000000000000" pitchFamily="2" charset="2"/>
              <a:buChar char="§"/>
            </a:pPr>
            <a:r>
              <a:rPr lang="en-SG" sz="1600" dirty="0"/>
              <a:t>Six RWD categories were studied: </a:t>
            </a:r>
          </a:p>
          <a:p>
            <a:pPr marL="400050" indent="-400050" algn="just">
              <a:spcBef>
                <a:spcPts val="0"/>
              </a:spcBef>
              <a:buClr>
                <a:srgbClr val="007078"/>
              </a:buClr>
              <a:buFont typeface="+mj-lt"/>
              <a:buAutoNum type="romanLcPeriod"/>
            </a:pPr>
            <a:r>
              <a:rPr lang="en-SG" sz="1600" b="1" dirty="0"/>
              <a:t>prescription data </a:t>
            </a:r>
            <a:r>
              <a:rPr lang="en-SG" sz="1600" dirty="0"/>
              <a:t>(PD)</a:t>
            </a:r>
          </a:p>
          <a:p>
            <a:pPr marL="400050" indent="-400050" algn="just">
              <a:spcBef>
                <a:spcPts val="0"/>
              </a:spcBef>
              <a:buClr>
                <a:srgbClr val="007078"/>
              </a:buClr>
              <a:buFont typeface="+mj-lt"/>
              <a:buAutoNum type="romanLcPeriod"/>
            </a:pPr>
            <a:r>
              <a:rPr lang="en-SG" sz="1600" b="1" dirty="0"/>
              <a:t>encounter data</a:t>
            </a:r>
            <a:r>
              <a:rPr lang="en-SG" sz="1600" dirty="0"/>
              <a:t> (ED= diagnoses, laboratory results, treatment and prognosis derived from inpatient or outpatient visits)</a:t>
            </a:r>
          </a:p>
          <a:p>
            <a:pPr marL="400050" indent="-400050" algn="just">
              <a:spcBef>
                <a:spcPts val="0"/>
              </a:spcBef>
              <a:buClr>
                <a:srgbClr val="007078"/>
              </a:buClr>
              <a:buFont typeface="+mj-lt"/>
              <a:buAutoNum type="romanLcPeriod"/>
            </a:pPr>
            <a:r>
              <a:rPr lang="en-SG" sz="1600" b="1" dirty="0"/>
              <a:t>claims data </a:t>
            </a:r>
            <a:r>
              <a:rPr lang="en-SG" sz="1600" dirty="0"/>
              <a:t>(CD= claims for government subsidies or health insurances)</a:t>
            </a:r>
          </a:p>
          <a:p>
            <a:pPr marL="400050" indent="-400050" algn="just">
              <a:spcBef>
                <a:spcPts val="0"/>
              </a:spcBef>
              <a:buClr>
                <a:srgbClr val="007078"/>
              </a:buClr>
              <a:buFont typeface="+mj-lt"/>
              <a:buAutoNum type="romanLcPeriod"/>
            </a:pPr>
            <a:r>
              <a:rPr lang="en-SG" sz="1600" b="1" dirty="0"/>
              <a:t>procurement and sales data </a:t>
            </a:r>
            <a:r>
              <a:rPr lang="en-SG" sz="1600" dirty="0"/>
              <a:t>(PSD)</a:t>
            </a:r>
          </a:p>
          <a:p>
            <a:pPr marL="400050" indent="-400050" algn="just">
              <a:spcBef>
                <a:spcPts val="0"/>
              </a:spcBef>
              <a:buClr>
                <a:srgbClr val="007078"/>
              </a:buClr>
              <a:buFont typeface="+mj-lt"/>
              <a:buAutoNum type="romanLcPeriod"/>
            </a:pPr>
            <a:r>
              <a:rPr lang="en-SG" sz="1600" b="1" dirty="0"/>
              <a:t>survey data </a:t>
            </a:r>
            <a:r>
              <a:rPr lang="en-SG" sz="1600" dirty="0"/>
              <a:t>(SD)</a:t>
            </a:r>
          </a:p>
          <a:p>
            <a:pPr marL="400050" indent="-400050" algn="just">
              <a:spcBef>
                <a:spcPts val="0"/>
              </a:spcBef>
              <a:buClr>
                <a:srgbClr val="007078"/>
              </a:buClr>
              <a:buFont typeface="+mj-lt"/>
              <a:buAutoNum type="romanLcPeriod"/>
            </a:pPr>
            <a:r>
              <a:rPr lang="en-SG" sz="1600" b="1" dirty="0"/>
              <a:t>other government data</a:t>
            </a:r>
            <a:r>
              <a:rPr lang="en-SG" sz="1600" dirty="0"/>
              <a:t> (OGD, e.g. death registry)</a:t>
            </a:r>
            <a:endParaRPr lang="en-SG" sz="1800" dirty="0"/>
          </a:p>
          <a:p>
            <a:pPr algn="just">
              <a:spcBef>
                <a:spcPts val="0"/>
              </a:spcBef>
              <a:buClr>
                <a:srgbClr val="006666"/>
              </a:buClr>
              <a:buFont typeface="Wingdings" panose="05000000000000000000" pitchFamily="2" charset="2"/>
              <a:buChar char="§"/>
            </a:pPr>
            <a:endParaRPr lang="en-SG" sz="1800" dirty="0"/>
          </a:p>
          <a:p>
            <a:pPr algn="just">
              <a:spcBef>
                <a:spcPts val="0"/>
              </a:spcBef>
              <a:buClr>
                <a:srgbClr val="006666"/>
              </a:buClr>
              <a:buFont typeface="Wingdings" panose="05000000000000000000" pitchFamily="2" charset="2"/>
              <a:buChar char="§"/>
            </a:pPr>
            <a:endParaRPr lang="en-SG" sz="1800" dirty="0"/>
          </a:p>
          <a:p>
            <a:pPr marL="0" indent="0" algn="just">
              <a:spcBef>
                <a:spcPts val="0"/>
              </a:spcBef>
              <a:buClr>
                <a:srgbClr val="006666"/>
              </a:buClr>
              <a:buNone/>
            </a:pPr>
            <a:endParaRPr lang="en-SG" sz="1800" dirty="0"/>
          </a:p>
          <a:p>
            <a:pPr marL="0" indent="0" algn="just">
              <a:spcBef>
                <a:spcPts val="0"/>
              </a:spcBef>
              <a:buClr>
                <a:srgbClr val="006666"/>
              </a:buClr>
              <a:buNone/>
            </a:pPr>
            <a:endParaRPr lang="en-SG" sz="1800" dirty="0"/>
          </a:p>
          <a:p>
            <a:pPr algn="just">
              <a:spcBef>
                <a:spcPts val="0"/>
              </a:spcBef>
              <a:buClr>
                <a:srgbClr val="006666"/>
              </a:buClr>
              <a:buFont typeface="Wingdings" panose="05000000000000000000" pitchFamily="2" charset="2"/>
              <a:buChar char="§"/>
            </a:pPr>
            <a:endParaRPr lang="en-SG" sz="1800" dirty="0"/>
          </a:p>
          <a:p>
            <a:pPr marL="0" indent="0" algn="just">
              <a:spcBef>
                <a:spcPts val="0"/>
              </a:spcBef>
              <a:buClr>
                <a:srgbClr val="006666"/>
              </a:buClr>
              <a:buNone/>
            </a:pPr>
            <a:endParaRPr lang="en-SG" sz="1800" dirty="0"/>
          </a:p>
        </p:txBody>
      </p:sp>
      <p:sp>
        <p:nvSpPr>
          <p:cNvPr id="40" name="Content Placeholder 2">
            <a:extLst>
              <a:ext uri="{FF2B5EF4-FFF2-40B4-BE49-F238E27FC236}">
                <a16:creationId xmlns:a16="http://schemas.microsoft.com/office/drawing/2014/main" id="{C300C76E-0A1B-46BD-AE19-5D9771656B0C}"/>
              </a:ext>
            </a:extLst>
          </p:cNvPr>
          <p:cNvSpPr txBox="1">
            <a:spLocks/>
          </p:cNvSpPr>
          <p:nvPr/>
        </p:nvSpPr>
        <p:spPr>
          <a:xfrm>
            <a:off x="5711138" y="2258506"/>
            <a:ext cx="8541532" cy="2136514"/>
          </a:xfrm>
          <a:prstGeom prst="rect">
            <a:avLst/>
          </a:prstGeom>
          <a:solidFill>
            <a:schemeClr val="bg1"/>
          </a:solidFill>
          <a:ln>
            <a:noFill/>
          </a:ln>
        </p:spPr>
        <p:txBody>
          <a:bodyPr vert="horz" lIns="109014" tIns="54507" rIns="109014" bIns="54507" rtlCol="0">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algn="just">
              <a:buClr>
                <a:srgbClr val="007078"/>
              </a:buClr>
              <a:buFont typeface="Wingdings" panose="05000000000000000000" pitchFamily="2" charset="2"/>
              <a:buChar char="§"/>
            </a:pPr>
            <a:r>
              <a:rPr lang="en-SG" sz="1600" dirty="0"/>
              <a:t>Eleven common RWDs were used in the 17 evaluations reviewed, including 1 PD, 2 PSD, 3 ED, 3 CD, 1 OGD and 1 SD (Table 1). Ten RWDs were government data and 8 of them included solely or predominantly data from the public sector. </a:t>
            </a:r>
          </a:p>
          <a:p>
            <a:pPr algn="just">
              <a:buClr>
                <a:srgbClr val="007078"/>
              </a:buClr>
              <a:buFont typeface="Wingdings" panose="05000000000000000000" pitchFamily="2" charset="2"/>
              <a:buChar char="§"/>
            </a:pPr>
            <a:r>
              <a:rPr lang="en-SG" sz="1600" dirty="0"/>
              <a:t>PD, at either patient- or aggregated level, were most commonly used, appearing in 14 (82%) of the 17 evaluations. PSD were used in 10 (59%); ED in 7 (41%); CD in 4 (24%); and OGD in 2 (12%) evaluations. Only 1 (6%) evaluation involved SD. </a:t>
            </a:r>
          </a:p>
          <a:p>
            <a:pPr algn="just">
              <a:buClr>
                <a:srgbClr val="007078"/>
              </a:buClr>
              <a:buFont typeface="Wingdings" panose="05000000000000000000" pitchFamily="2" charset="2"/>
              <a:buChar char="§"/>
            </a:pPr>
            <a:r>
              <a:rPr lang="en-SG" sz="1600" dirty="0"/>
              <a:t>The identified RWD were limited by poor coverage of private sector, non-standardised drug coding, incomplete data and restricted data transparency and accessibility.  </a:t>
            </a:r>
          </a:p>
          <a:p>
            <a:pPr algn="just">
              <a:spcBef>
                <a:spcPts val="0"/>
              </a:spcBef>
              <a:spcAft>
                <a:spcPts val="358"/>
              </a:spcAft>
              <a:buClr>
                <a:srgbClr val="006666"/>
              </a:buClr>
              <a:buFont typeface="Wingdings" panose="05000000000000000000" pitchFamily="2" charset="2"/>
              <a:buChar char="§"/>
            </a:pPr>
            <a:endParaRPr lang="en-SG" sz="1600" dirty="0"/>
          </a:p>
          <a:p>
            <a:pPr marL="0" indent="0" algn="just">
              <a:spcBef>
                <a:spcPts val="0"/>
              </a:spcBef>
              <a:spcAft>
                <a:spcPts val="358"/>
              </a:spcAft>
              <a:buClr>
                <a:srgbClr val="006666"/>
              </a:buClr>
              <a:buNone/>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marL="0" indent="0" algn="just">
              <a:spcBef>
                <a:spcPts val="0"/>
              </a:spcBef>
              <a:buClr>
                <a:srgbClr val="006666"/>
              </a:buClr>
              <a:buNone/>
            </a:pPr>
            <a:endParaRPr lang="en-SG" sz="1600" dirty="0"/>
          </a:p>
          <a:p>
            <a:pPr marL="0" indent="0" algn="just">
              <a:spcBef>
                <a:spcPts val="0"/>
              </a:spcBef>
              <a:buClr>
                <a:srgbClr val="006666"/>
              </a:buClr>
              <a:buNone/>
            </a:pPr>
            <a:endParaRPr lang="en-SG" sz="1600" dirty="0"/>
          </a:p>
          <a:p>
            <a:pPr algn="just">
              <a:spcBef>
                <a:spcPts val="0"/>
              </a:spcBef>
              <a:buClr>
                <a:srgbClr val="006666"/>
              </a:buClr>
              <a:buFont typeface="Wingdings" panose="05000000000000000000" pitchFamily="2" charset="2"/>
              <a:buChar char="§"/>
            </a:pPr>
            <a:endParaRPr lang="en-SG" sz="1600" dirty="0"/>
          </a:p>
          <a:p>
            <a:pPr marL="0" indent="0" algn="just">
              <a:spcBef>
                <a:spcPts val="0"/>
              </a:spcBef>
              <a:buClr>
                <a:srgbClr val="006666"/>
              </a:buClr>
              <a:buNone/>
            </a:pPr>
            <a:endParaRPr lang="en-SG" sz="1600" dirty="0"/>
          </a:p>
        </p:txBody>
      </p:sp>
      <p:sp>
        <p:nvSpPr>
          <p:cNvPr id="49" name="Content Placeholder 2">
            <a:extLst>
              <a:ext uri="{FF2B5EF4-FFF2-40B4-BE49-F238E27FC236}">
                <a16:creationId xmlns:a16="http://schemas.microsoft.com/office/drawing/2014/main" id="{626D5CC3-1F2E-4AC5-8A79-0194648A5E41}"/>
              </a:ext>
            </a:extLst>
          </p:cNvPr>
          <p:cNvSpPr txBox="1">
            <a:spLocks/>
          </p:cNvSpPr>
          <p:nvPr/>
        </p:nvSpPr>
        <p:spPr>
          <a:xfrm>
            <a:off x="5735061" y="8994192"/>
            <a:ext cx="8472859" cy="783986"/>
          </a:xfrm>
          <a:prstGeom prst="rect">
            <a:avLst/>
          </a:prstGeom>
          <a:solidFill>
            <a:schemeClr val="bg1"/>
          </a:solidFill>
          <a:ln>
            <a:noFill/>
          </a:ln>
        </p:spPr>
        <p:txBody>
          <a:bodyPr vert="horz" lIns="109014" tIns="54507" rIns="109014" bIns="54507" rtlCol="0">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algn="just">
              <a:spcBef>
                <a:spcPts val="0"/>
              </a:spcBef>
              <a:buClr>
                <a:srgbClr val="006666"/>
              </a:buClr>
              <a:buFont typeface="Wingdings" panose="05000000000000000000" pitchFamily="2" charset="2"/>
              <a:buChar char="§"/>
            </a:pPr>
            <a:r>
              <a:rPr lang="en-SG" sz="1600" dirty="0"/>
              <a:t>While RWD of reasonable quality are routinely used to measure the impact of drug subsidies within the public healthcare sector in Singapore, there is a need for standardised drug codes and better accessibility to data in the private sector. </a:t>
            </a:r>
          </a:p>
          <a:p>
            <a:pPr algn="just">
              <a:spcBef>
                <a:spcPts val="0"/>
              </a:spcBef>
              <a:buClr>
                <a:srgbClr val="006666"/>
              </a:buClr>
              <a:buFont typeface="Wingdings" panose="05000000000000000000" pitchFamily="2" charset="2"/>
              <a:buChar char="§"/>
            </a:pPr>
            <a:endParaRPr lang="en-SG" sz="1600" dirty="0"/>
          </a:p>
          <a:p>
            <a:pPr algn="just">
              <a:spcBef>
                <a:spcPts val="0"/>
              </a:spcBef>
              <a:buClr>
                <a:srgbClr val="006666"/>
              </a:buClr>
              <a:buFont typeface="Wingdings" panose="05000000000000000000" pitchFamily="2" charset="2"/>
              <a:buChar char="§"/>
            </a:pPr>
            <a:endParaRPr lang="en-SG" sz="1600" dirty="0"/>
          </a:p>
          <a:p>
            <a:pPr marL="0" indent="0" algn="just">
              <a:spcBef>
                <a:spcPts val="0"/>
              </a:spcBef>
              <a:buClr>
                <a:srgbClr val="006666"/>
              </a:buClr>
              <a:buNone/>
            </a:pPr>
            <a:endParaRPr lang="en-SG" sz="1600" dirty="0"/>
          </a:p>
          <a:p>
            <a:pPr marL="0" indent="0" algn="just">
              <a:spcBef>
                <a:spcPts val="0"/>
              </a:spcBef>
              <a:buClr>
                <a:srgbClr val="006666"/>
              </a:buClr>
              <a:buNone/>
            </a:pPr>
            <a:endParaRPr lang="en-SG" sz="1600" dirty="0"/>
          </a:p>
          <a:p>
            <a:pPr algn="just">
              <a:spcBef>
                <a:spcPts val="0"/>
              </a:spcBef>
              <a:buClr>
                <a:srgbClr val="006666"/>
              </a:buClr>
              <a:buFont typeface="Wingdings" panose="05000000000000000000" pitchFamily="2" charset="2"/>
              <a:buChar char="§"/>
            </a:pPr>
            <a:endParaRPr lang="en-SG" sz="1600" dirty="0"/>
          </a:p>
          <a:p>
            <a:pPr marL="0" indent="0" algn="just">
              <a:spcBef>
                <a:spcPts val="0"/>
              </a:spcBef>
              <a:buClr>
                <a:srgbClr val="006666"/>
              </a:buClr>
              <a:buNone/>
            </a:pPr>
            <a:endParaRPr lang="en-SG" sz="1600" dirty="0"/>
          </a:p>
        </p:txBody>
      </p:sp>
      <p:sp>
        <p:nvSpPr>
          <p:cNvPr id="51" name="Content Placeholder 2">
            <a:extLst>
              <a:ext uri="{FF2B5EF4-FFF2-40B4-BE49-F238E27FC236}">
                <a16:creationId xmlns:a16="http://schemas.microsoft.com/office/drawing/2014/main" id="{4696A934-2431-425F-A43E-8C0572A7E556}"/>
              </a:ext>
            </a:extLst>
          </p:cNvPr>
          <p:cNvSpPr txBox="1">
            <a:spLocks/>
          </p:cNvSpPr>
          <p:nvPr/>
        </p:nvSpPr>
        <p:spPr>
          <a:xfrm>
            <a:off x="5711138" y="8359506"/>
            <a:ext cx="8541532" cy="549055"/>
          </a:xfrm>
          <a:prstGeom prst="roundRect">
            <a:avLst/>
          </a:prstGeom>
          <a:solidFill>
            <a:srgbClr val="007078"/>
          </a:solidFill>
          <a:ln>
            <a:noFill/>
          </a:ln>
        </p:spPr>
        <p:txBody>
          <a:bodyPr vert="horz" lIns="109014" tIns="54507" rIns="109014" bIns="54507" rtlCol="0" anchor="ctr">
            <a:noAutofit/>
          </a:bodyPr>
          <a:lstStyle>
            <a:lvl1pPr marL="225903" indent="-225903" algn="l" defTabSz="903610" rtl="0" eaLnBrk="1" latinLnBrk="0" hangingPunct="1">
              <a:lnSpc>
                <a:spcPct val="90000"/>
              </a:lnSpc>
              <a:spcBef>
                <a:spcPts val="988"/>
              </a:spcBef>
              <a:buFont typeface="Arial" panose="020B0604020202020204" pitchFamily="34" charset="0"/>
              <a:buChar char="•"/>
              <a:defRPr sz="2767" kern="1200">
                <a:solidFill>
                  <a:schemeClr val="tx1"/>
                </a:solidFill>
                <a:latin typeface="+mn-lt"/>
                <a:ea typeface="+mn-ea"/>
                <a:cs typeface="+mn-cs"/>
              </a:defRPr>
            </a:lvl1pPr>
            <a:lvl2pPr marL="677708" indent="-225903" algn="l" defTabSz="903610" rtl="0" eaLnBrk="1" latinLnBrk="0" hangingPunct="1">
              <a:lnSpc>
                <a:spcPct val="90000"/>
              </a:lnSpc>
              <a:spcBef>
                <a:spcPts val="494"/>
              </a:spcBef>
              <a:buFont typeface="Arial" panose="020B0604020202020204" pitchFamily="34" charset="0"/>
              <a:buChar char="•"/>
              <a:defRPr sz="2372" kern="1200">
                <a:solidFill>
                  <a:schemeClr val="tx1"/>
                </a:solidFill>
                <a:latin typeface="+mn-lt"/>
                <a:ea typeface="+mn-ea"/>
                <a:cs typeface="+mn-cs"/>
              </a:defRPr>
            </a:lvl2pPr>
            <a:lvl3pPr marL="1129513" indent="-225903" algn="l" defTabSz="903610" rtl="0" eaLnBrk="1" latinLnBrk="0" hangingPunct="1">
              <a:lnSpc>
                <a:spcPct val="90000"/>
              </a:lnSpc>
              <a:spcBef>
                <a:spcPts val="494"/>
              </a:spcBef>
              <a:buFont typeface="Arial" panose="020B0604020202020204" pitchFamily="34" charset="0"/>
              <a:buChar char="•"/>
              <a:defRPr sz="1976" kern="1200">
                <a:solidFill>
                  <a:schemeClr val="tx1"/>
                </a:solidFill>
                <a:latin typeface="+mn-lt"/>
                <a:ea typeface="+mn-ea"/>
                <a:cs typeface="+mn-cs"/>
              </a:defRPr>
            </a:lvl3pPr>
            <a:lvl4pPr marL="158131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4pPr>
            <a:lvl5pPr marL="203312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5pPr>
            <a:lvl6pPr marL="248492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6pPr>
            <a:lvl7pPr marL="293673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7pPr>
            <a:lvl8pPr marL="3388538"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8pPr>
            <a:lvl9pPr marL="3840343" indent="-225903" algn="l" defTabSz="903610" rtl="0" eaLnBrk="1" latinLnBrk="0" hangingPunct="1">
              <a:lnSpc>
                <a:spcPct val="90000"/>
              </a:lnSpc>
              <a:spcBef>
                <a:spcPts val="494"/>
              </a:spcBef>
              <a:buFont typeface="Arial" panose="020B0604020202020204" pitchFamily="34" charset="0"/>
              <a:buChar char="•"/>
              <a:defRPr sz="1779" kern="1200">
                <a:solidFill>
                  <a:schemeClr val="tx1"/>
                </a:solidFill>
                <a:latin typeface="+mn-lt"/>
                <a:ea typeface="+mn-ea"/>
                <a:cs typeface="+mn-cs"/>
              </a:defRPr>
            </a:lvl9pPr>
          </a:lstStyle>
          <a:p>
            <a:pPr marL="0" indent="0" algn="just">
              <a:buNone/>
            </a:pPr>
            <a:r>
              <a:rPr lang="en-US" sz="2400" b="1" dirty="0">
                <a:solidFill>
                  <a:schemeClr val="bg1"/>
                </a:solidFill>
              </a:rPr>
              <a:t>       CONCLUSION</a:t>
            </a:r>
          </a:p>
        </p:txBody>
      </p:sp>
      <p:sp>
        <p:nvSpPr>
          <p:cNvPr id="46" name="TextBox 45">
            <a:extLst>
              <a:ext uri="{FF2B5EF4-FFF2-40B4-BE49-F238E27FC236}">
                <a16:creationId xmlns:a16="http://schemas.microsoft.com/office/drawing/2014/main" id="{B0D21B57-DCE2-4E7A-947D-6055EEB54464}"/>
              </a:ext>
            </a:extLst>
          </p:cNvPr>
          <p:cNvSpPr txBox="1"/>
          <p:nvPr/>
        </p:nvSpPr>
        <p:spPr>
          <a:xfrm>
            <a:off x="5735061" y="8338828"/>
            <a:ext cx="909579" cy="584775"/>
          </a:xfrm>
          <a:prstGeom prst="rect">
            <a:avLst/>
          </a:prstGeom>
          <a:noFill/>
        </p:spPr>
        <p:txBody>
          <a:bodyPr wrap="square" rtlCol="0">
            <a:spAutoFit/>
          </a:bodyPr>
          <a:lstStyle/>
          <a:p>
            <a:r>
              <a:rPr lang="en-GB" sz="3200" dirty="0">
                <a:solidFill>
                  <a:schemeClr val="bg1"/>
                </a:solidFill>
                <a:sym typeface="Wingdings" panose="05000000000000000000" pitchFamily="2" charset="2"/>
              </a:rPr>
              <a:t></a:t>
            </a:r>
            <a:endParaRPr lang="en-GB" sz="3200" dirty="0">
              <a:solidFill>
                <a:schemeClr val="bg1"/>
              </a:solidFill>
            </a:endParaRPr>
          </a:p>
        </p:txBody>
      </p:sp>
      <p:pic>
        <p:nvPicPr>
          <p:cNvPr id="4" name="Picture 3">
            <a:extLst>
              <a:ext uri="{FF2B5EF4-FFF2-40B4-BE49-F238E27FC236}">
                <a16:creationId xmlns:a16="http://schemas.microsoft.com/office/drawing/2014/main" id="{D9ADCFD0-0153-4563-A0FB-F2242A4DB3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12432" y="284547"/>
            <a:ext cx="2470975" cy="775654"/>
          </a:xfrm>
          <a:prstGeom prst="rect">
            <a:avLst/>
          </a:prstGeom>
        </p:spPr>
      </p:pic>
      <p:pic>
        <p:nvPicPr>
          <p:cNvPr id="3" name="Picture 2">
            <a:extLst>
              <a:ext uri="{FF2B5EF4-FFF2-40B4-BE49-F238E27FC236}">
                <a16:creationId xmlns:a16="http://schemas.microsoft.com/office/drawing/2014/main" id="{5AF69F8C-2087-489F-8F74-57605691BA05}"/>
              </a:ext>
            </a:extLst>
          </p:cNvPr>
          <p:cNvPicPr>
            <a:picLocks noChangeAspect="1"/>
          </p:cNvPicPr>
          <p:nvPr/>
        </p:nvPicPr>
        <p:blipFill rotWithShape="1">
          <a:blip r:embed="rId6"/>
          <a:srcRect l="13965" t="27208" r="80838" b="64799"/>
          <a:stretch/>
        </p:blipFill>
        <p:spPr>
          <a:xfrm>
            <a:off x="9683239" y="185905"/>
            <a:ext cx="2156913" cy="933088"/>
          </a:xfrm>
          <a:prstGeom prst="rect">
            <a:avLst/>
          </a:prstGeom>
        </p:spPr>
      </p:pic>
      <p:cxnSp>
        <p:nvCxnSpPr>
          <p:cNvPr id="6" name="Straight Connector 5">
            <a:extLst>
              <a:ext uri="{FF2B5EF4-FFF2-40B4-BE49-F238E27FC236}">
                <a16:creationId xmlns:a16="http://schemas.microsoft.com/office/drawing/2014/main" id="{DAA9E102-3056-4DF1-8549-CBDD8749D6B6}"/>
              </a:ext>
            </a:extLst>
          </p:cNvPr>
          <p:cNvCxnSpPr/>
          <p:nvPr/>
        </p:nvCxnSpPr>
        <p:spPr>
          <a:xfrm>
            <a:off x="135113" y="1542513"/>
            <a:ext cx="14248294" cy="0"/>
          </a:xfrm>
          <a:prstGeom prst="line">
            <a:avLst/>
          </a:prstGeom>
          <a:ln w="12700">
            <a:solidFill>
              <a:srgbClr val="00939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D96D09B-8155-4000-96D7-6AD9D42F8B9E}"/>
              </a:ext>
            </a:extLst>
          </p:cNvPr>
          <p:cNvSpPr txBox="1"/>
          <p:nvPr/>
        </p:nvSpPr>
        <p:spPr>
          <a:xfrm>
            <a:off x="5800572" y="4375112"/>
            <a:ext cx="8293817" cy="307777"/>
          </a:xfrm>
          <a:prstGeom prst="rect">
            <a:avLst/>
          </a:prstGeom>
          <a:noFill/>
        </p:spPr>
        <p:txBody>
          <a:bodyPr wrap="square" rtlCol="0">
            <a:spAutoFit/>
          </a:bodyPr>
          <a:lstStyle/>
          <a:p>
            <a:r>
              <a:rPr lang="en-US" sz="1400" b="1" dirty="0"/>
              <a:t>Table 1. RWD used in the evaluations (n= 17) for measuring </a:t>
            </a:r>
            <a:r>
              <a:rPr lang="en-SG" sz="1400" b="1" dirty="0">
                <a:effectLst/>
                <a:ea typeface="Calibri" panose="020F0502020204030204" pitchFamily="34" charset="0"/>
              </a:rPr>
              <a:t>measuring impact of drug subsidies, 2018-2019</a:t>
            </a:r>
            <a:endParaRPr lang="en-SG" sz="1400" b="1" dirty="0"/>
          </a:p>
        </p:txBody>
      </p:sp>
      <p:graphicFrame>
        <p:nvGraphicFramePr>
          <p:cNvPr id="7" name="Table 7">
            <a:extLst>
              <a:ext uri="{FF2B5EF4-FFF2-40B4-BE49-F238E27FC236}">
                <a16:creationId xmlns:a16="http://schemas.microsoft.com/office/drawing/2014/main" id="{D2A0F573-8613-43BC-845C-9E3A6E9426FB}"/>
              </a:ext>
            </a:extLst>
          </p:cNvPr>
          <p:cNvGraphicFramePr>
            <a:graphicFrameLocks noGrp="1"/>
          </p:cNvGraphicFramePr>
          <p:nvPr>
            <p:extLst>
              <p:ext uri="{D42A27DB-BD31-4B8C-83A1-F6EECF244321}">
                <p14:modId xmlns:p14="http://schemas.microsoft.com/office/powerpoint/2010/main" val="2913019411"/>
              </p:ext>
            </p:extLst>
          </p:nvPr>
        </p:nvGraphicFramePr>
        <p:xfrm>
          <a:off x="5901813" y="4648150"/>
          <a:ext cx="8293817" cy="3657600"/>
        </p:xfrm>
        <a:graphic>
          <a:graphicData uri="http://schemas.openxmlformats.org/drawingml/2006/table">
            <a:tbl>
              <a:tblPr firstRow="1" bandRow="1">
                <a:tableStyleId>{5940675A-B579-460E-94D1-54222C63F5DA}</a:tableStyleId>
              </a:tblPr>
              <a:tblGrid>
                <a:gridCol w="579234">
                  <a:extLst>
                    <a:ext uri="{9D8B030D-6E8A-4147-A177-3AD203B41FA5}">
                      <a16:colId xmlns:a16="http://schemas.microsoft.com/office/drawing/2014/main" val="4016016068"/>
                    </a:ext>
                  </a:extLst>
                </a:gridCol>
                <a:gridCol w="583430">
                  <a:extLst>
                    <a:ext uri="{9D8B030D-6E8A-4147-A177-3AD203B41FA5}">
                      <a16:colId xmlns:a16="http://schemas.microsoft.com/office/drawing/2014/main" val="508293791"/>
                    </a:ext>
                  </a:extLst>
                </a:gridCol>
                <a:gridCol w="5014452">
                  <a:extLst>
                    <a:ext uri="{9D8B030D-6E8A-4147-A177-3AD203B41FA5}">
                      <a16:colId xmlns:a16="http://schemas.microsoft.com/office/drawing/2014/main" val="2355106766"/>
                    </a:ext>
                  </a:extLst>
                </a:gridCol>
                <a:gridCol w="2116701">
                  <a:extLst>
                    <a:ext uri="{9D8B030D-6E8A-4147-A177-3AD203B41FA5}">
                      <a16:colId xmlns:a16="http://schemas.microsoft.com/office/drawing/2014/main" val="3810138414"/>
                    </a:ext>
                  </a:extLst>
                </a:gridCol>
              </a:tblGrid>
              <a:tr h="267064">
                <a:tc>
                  <a:txBody>
                    <a:bodyPr/>
                    <a:lstStyle/>
                    <a:p>
                      <a:r>
                        <a:rPr lang="en-US" sz="1400" b="1" dirty="0"/>
                        <a:t>No.</a:t>
                      </a:r>
                      <a:endParaRPr lang="en-SG" sz="1400" b="1" dirty="0"/>
                    </a:p>
                  </a:txBody>
                  <a:tcPr>
                    <a:solidFill>
                      <a:schemeClr val="accent1">
                        <a:lumMod val="20000"/>
                        <a:lumOff val="80000"/>
                      </a:schemeClr>
                    </a:solidFill>
                  </a:tcPr>
                </a:tc>
                <a:tc>
                  <a:txBody>
                    <a:bodyPr/>
                    <a:lstStyle/>
                    <a:p>
                      <a:r>
                        <a:rPr lang="en-US" sz="1400" b="1" dirty="0"/>
                        <a:t>RWD</a:t>
                      </a:r>
                      <a:endParaRPr lang="en-SG" sz="1400" b="1" dirty="0"/>
                    </a:p>
                  </a:txBody>
                  <a:tcPr>
                    <a:solidFill>
                      <a:schemeClr val="accent1">
                        <a:lumMod val="20000"/>
                        <a:lumOff val="80000"/>
                      </a:schemeClr>
                    </a:solidFill>
                  </a:tcPr>
                </a:tc>
                <a:tc>
                  <a:txBody>
                    <a:bodyPr/>
                    <a:lstStyle/>
                    <a:p>
                      <a:r>
                        <a:rPr lang="en-US" sz="1400" b="1" dirty="0"/>
                        <a:t>Examples</a:t>
                      </a:r>
                      <a:endParaRPr lang="en-SG" sz="1400" b="1" dirty="0"/>
                    </a:p>
                  </a:txBody>
                  <a:tcPr>
                    <a:solidFill>
                      <a:schemeClr val="accent1">
                        <a:lumMod val="20000"/>
                        <a:lumOff val="80000"/>
                      </a:schemeClr>
                    </a:solidFill>
                  </a:tcPr>
                </a:tc>
                <a:tc>
                  <a:txBody>
                    <a:bodyPr/>
                    <a:lstStyle/>
                    <a:p>
                      <a:r>
                        <a:rPr lang="en-US" sz="1400" b="1" dirty="0"/>
                        <a:t>No. of use cases (total 17)</a:t>
                      </a:r>
                      <a:endParaRPr lang="en-SG" sz="1400" b="1" dirty="0"/>
                    </a:p>
                  </a:txBody>
                  <a:tcPr>
                    <a:solidFill>
                      <a:schemeClr val="accent1">
                        <a:lumMod val="20000"/>
                        <a:lumOff val="80000"/>
                      </a:schemeClr>
                    </a:solidFill>
                  </a:tcPr>
                </a:tc>
                <a:extLst>
                  <a:ext uri="{0D108BD9-81ED-4DB2-BD59-A6C34878D82A}">
                    <a16:rowId xmlns:a16="http://schemas.microsoft.com/office/drawing/2014/main" val="2351285481"/>
                  </a:ext>
                </a:extLst>
              </a:tr>
              <a:tr h="267064">
                <a:tc>
                  <a:txBody>
                    <a:bodyPr/>
                    <a:lstStyle/>
                    <a:p>
                      <a:r>
                        <a:rPr lang="en-US" sz="1400" dirty="0"/>
                        <a:t>1.</a:t>
                      </a:r>
                      <a:endParaRPr lang="en-SG" sz="1400" dirty="0"/>
                    </a:p>
                  </a:txBody>
                  <a:tcPr/>
                </a:tc>
                <a:tc>
                  <a:txBody>
                    <a:bodyPr/>
                    <a:lstStyle/>
                    <a:p>
                      <a:r>
                        <a:rPr lang="en-US" sz="1400" dirty="0"/>
                        <a:t>PD</a:t>
                      </a:r>
                      <a:endParaRPr lang="en-SG" sz="1400" dirty="0"/>
                    </a:p>
                  </a:txBody>
                  <a:tcPr/>
                </a:tc>
                <a:tc>
                  <a:txBody>
                    <a:bodyPr/>
                    <a:lstStyle/>
                    <a:p>
                      <a:r>
                        <a:rPr lang="en-SG" sz="1400" kern="1200" dirty="0">
                          <a:solidFill>
                            <a:schemeClr val="tx1"/>
                          </a:solidFill>
                          <a:effectLst/>
                          <a:latin typeface="+mn-lt"/>
                          <a:ea typeface="+mn-ea"/>
                          <a:cs typeface="+mn-cs"/>
                        </a:rPr>
                        <a:t>Public health institutions (PHIs) </a:t>
                      </a:r>
                      <a:r>
                        <a:rPr lang="en-US" sz="1400" kern="1200" dirty="0">
                          <a:solidFill>
                            <a:schemeClr val="tx1"/>
                          </a:solidFill>
                          <a:effectLst/>
                          <a:latin typeface="+mn-lt"/>
                          <a:ea typeface="+mn-ea"/>
                          <a:cs typeface="+mn-cs"/>
                        </a:rPr>
                        <a:t>p</a:t>
                      </a:r>
                      <a:r>
                        <a:rPr lang="en-US" sz="1400" dirty="0"/>
                        <a:t>rescription or </a:t>
                      </a:r>
                      <a:r>
                        <a:rPr lang="en-SG" sz="1400" dirty="0"/>
                        <a:t>dispensing data</a:t>
                      </a:r>
                    </a:p>
                  </a:txBody>
                  <a:tcPr/>
                </a:tc>
                <a:tc>
                  <a:txBody>
                    <a:bodyPr/>
                    <a:lstStyle/>
                    <a:p>
                      <a:r>
                        <a:rPr lang="en-US" sz="1400" dirty="0"/>
                        <a:t>14 (82%)</a:t>
                      </a:r>
                      <a:endParaRPr lang="en-SG" sz="1400" dirty="0"/>
                    </a:p>
                  </a:txBody>
                  <a:tcPr/>
                </a:tc>
                <a:extLst>
                  <a:ext uri="{0D108BD9-81ED-4DB2-BD59-A6C34878D82A}">
                    <a16:rowId xmlns:a16="http://schemas.microsoft.com/office/drawing/2014/main" val="2196328740"/>
                  </a:ext>
                </a:extLst>
              </a:tr>
              <a:tr h="267064">
                <a:tc>
                  <a:txBody>
                    <a:bodyPr/>
                    <a:lstStyle/>
                    <a:p>
                      <a:r>
                        <a:rPr lang="en-US" sz="1400" dirty="0"/>
                        <a:t>2.</a:t>
                      </a:r>
                      <a:endParaRPr lang="en-SG" sz="1400" dirty="0"/>
                    </a:p>
                  </a:txBody>
                  <a:tcPr/>
                </a:tc>
                <a:tc rowSpan="2">
                  <a:txBody>
                    <a:bodyPr/>
                    <a:lstStyle/>
                    <a:p>
                      <a:r>
                        <a:rPr lang="en-US" sz="1400" dirty="0"/>
                        <a:t>PSD</a:t>
                      </a:r>
                      <a:endParaRPr lang="en-SG" sz="1400" dirty="0"/>
                    </a:p>
                  </a:txBody>
                  <a:tcPr/>
                </a:tc>
                <a:tc>
                  <a:txBody>
                    <a:bodyPr/>
                    <a:lstStyle/>
                    <a:p>
                      <a:r>
                        <a:rPr lang="en-SG" sz="1400" kern="1200" dirty="0">
                          <a:solidFill>
                            <a:schemeClr val="tx1"/>
                          </a:solidFill>
                          <a:effectLst/>
                          <a:latin typeface="+mn-lt"/>
                          <a:ea typeface="+mn-ea"/>
                          <a:cs typeface="+mn-cs"/>
                        </a:rPr>
                        <a:t>Public health institutions (PHIs) procurement data</a:t>
                      </a:r>
                      <a:endParaRPr lang="en-SG" sz="1400" dirty="0"/>
                    </a:p>
                  </a:txBody>
                  <a:tcPr/>
                </a:tc>
                <a:tc rowSpan="2">
                  <a:txBody>
                    <a:bodyPr/>
                    <a:lstStyle/>
                    <a:p>
                      <a:r>
                        <a:rPr lang="en-US" sz="1400" dirty="0"/>
                        <a:t>10 (59%)</a:t>
                      </a:r>
                      <a:endParaRPr lang="en-SG" sz="1400" dirty="0"/>
                    </a:p>
                  </a:txBody>
                  <a:tcPr/>
                </a:tc>
                <a:extLst>
                  <a:ext uri="{0D108BD9-81ED-4DB2-BD59-A6C34878D82A}">
                    <a16:rowId xmlns:a16="http://schemas.microsoft.com/office/drawing/2014/main" val="924791155"/>
                  </a:ext>
                </a:extLst>
              </a:tr>
              <a:tr h="267064">
                <a:tc>
                  <a:txBody>
                    <a:bodyPr/>
                    <a:lstStyle/>
                    <a:p>
                      <a:r>
                        <a:rPr lang="en-US" sz="1400" dirty="0"/>
                        <a:t>3.</a:t>
                      </a:r>
                      <a:endParaRPr lang="en-SG" sz="1400" dirty="0"/>
                    </a:p>
                  </a:txBody>
                  <a:tcPr/>
                </a:tc>
                <a:tc vMerge="1">
                  <a:txBody>
                    <a:bodyPr/>
                    <a:lstStyle/>
                    <a:p>
                      <a:endParaRPr lang="en-SG" sz="1400" dirty="0"/>
                    </a:p>
                  </a:txBody>
                  <a:tcPr/>
                </a:tc>
                <a:tc>
                  <a:txBody>
                    <a:bodyPr/>
                    <a:lstStyle/>
                    <a:p>
                      <a:r>
                        <a:rPr lang="en-US" sz="1400" kern="1200" dirty="0">
                          <a:solidFill>
                            <a:schemeClr val="tx1"/>
                          </a:solidFill>
                          <a:effectLst/>
                          <a:latin typeface="+mn-lt"/>
                          <a:ea typeface="+mn-ea"/>
                          <a:cs typeface="+mn-cs"/>
                        </a:rPr>
                        <a:t>IQVIA sales data</a:t>
                      </a:r>
                      <a:endParaRPr lang="en-SG" sz="1400" dirty="0"/>
                    </a:p>
                  </a:txBody>
                  <a:tcPr/>
                </a:tc>
                <a:tc vMerge="1">
                  <a:txBody>
                    <a:bodyPr/>
                    <a:lstStyle/>
                    <a:p>
                      <a:endParaRPr lang="en-SG" sz="1400" dirty="0"/>
                    </a:p>
                  </a:txBody>
                  <a:tcPr/>
                </a:tc>
                <a:extLst>
                  <a:ext uri="{0D108BD9-81ED-4DB2-BD59-A6C34878D82A}">
                    <a16:rowId xmlns:a16="http://schemas.microsoft.com/office/drawing/2014/main" val="3271652821"/>
                  </a:ext>
                </a:extLst>
              </a:tr>
              <a:tr h="267064">
                <a:tc>
                  <a:txBody>
                    <a:bodyPr/>
                    <a:lstStyle/>
                    <a:p>
                      <a:r>
                        <a:rPr lang="en-US" sz="1400" dirty="0"/>
                        <a:t>4.</a:t>
                      </a:r>
                      <a:endParaRPr lang="en-SG" sz="1400" dirty="0"/>
                    </a:p>
                  </a:txBody>
                  <a:tcPr/>
                </a:tc>
                <a:tc rowSpan="3">
                  <a:txBody>
                    <a:bodyPr/>
                    <a:lstStyle/>
                    <a:p>
                      <a:r>
                        <a:rPr lang="en-US" sz="1400" dirty="0"/>
                        <a:t>ED</a:t>
                      </a:r>
                      <a:endParaRPr lang="en-SG" sz="1400" dirty="0"/>
                    </a:p>
                  </a:txBody>
                  <a:tcPr/>
                </a:tc>
                <a:tc>
                  <a:txBody>
                    <a:bodyPr/>
                    <a:lstStyle/>
                    <a:p>
                      <a:r>
                        <a:rPr lang="en-SG" sz="1400" kern="1200" dirty="0" err="1">
                          <a:solidFill>
                            <a:schemeClr val="tx1"/>
                          </a:solidFill>
                          <a:effectLst/>
                          <a:latin typeface="+mn-lt"/>
                          <a:ea typeface="+mn-ea"/>
                          <a:cs typeface="+mn-cs"/>
                        </a:rPr>
                        <a:t>Casemix</a:t>
                      </a:r>
                      <a:r>
                        <a:rPr lang="en-SG" sz="1400" kern="1200" dirty="0">
                          <a:solidFill>
                            <a:schemeClr val="tx1"/>
                          </a:solidFill>
                          <a:effectLst/>
                          <a:latin typeface="+mn-lt"/>
                          <a:ea typeface="+mn-ea"/>
                          <a:cs typeface="+mn-cs"/>
                        </a:rPr>
                        <a:t> data </a:t>
                      </a:r>
                      <a:endParaRPr lang="en-SG" sz="1400" dirty="0"/>
                    </a:p>
                  </a:txBody>
                  <a:tcPr/>
                </a:tc>
                <a:tc rowSpan="3">
                  <a:txBody>
                    <a:bodyPr/>
                    <a:lstStyle/>
                    <a:p>
                      <a:r>
                        <a:rPr lang="en-US" sz="1400" dirty="0"/>
                        <a:t>7 (41%)</a:t>
                      </a:r>
                      <a:endParaRPr lang="en-SG" sz="1400" dirty="0"/>
                    </a:p>
                  </a:txBody>
                  <a:tcPr/>
                </a:tc>
                <a:extLst>
                  <a:ext uri="{0D108BD9-81ED-4DB2-BD59-A6C34878D82A}">
                    <a16:rowId xmlns:a16="http://schemas.microsoft.com/office/drawing/2014/main" val="4017839301"/>
                  </a:ext>
                </a:extLst>
              </a:tr>
              <a:tr h="267064">
                <a:tc>
                  <a:txBody>
                    <a:bodyPr/>
                    <a:lstStyle/>
                    <a:p>
                      <a:r>
                        <a:rPr lang="en-US" sz="1400" dirty="0"/>
                        <a:t>5.</a:t>
                      </a:r>
                      <a:endParaRPr lang="en-SG" sz="1400" dirty="0"/>
                    </a:p>
                  </a:txBody>
                  <a:tcPr/>
                </a:tc>
                <a:tc vMerge="1">
                  <a:txBody>
                    <a:bodyPr/>
                    <a:lstStyle/>
                    <a:p>
                      <a:endParaRPr lang="en-SG" sz="1400" dirty="0"/>
                    </a:p>
                  </a:txBody>
                  <a:tcPr/>
                </a:tc>
                <a:tc>
                  <a:txBody>
                    <a:bodyPr/>
                    <a:lstStyle/>
                    <a:p>
                      <a:r>
                        <a:rPr lang="en-SG" sz="1400" kern="1200" dirty="0">
                          <a:solidFill>
                            <a:schemeClr val="tx1"/>
                          </a:solidFill>
                          <a:effectLst/>
                          <a:latin typeface="+mn-lt"/>
                          <a:ea typeface="+mn-ea"/>
                          <a:cs typeface="+mn-cs"/>
                        </a:rPr>
                        <a:t>National Electronic Health Record (NEHR)  lab results</a:t>
                      </a:r>
                      <a:endParaRPr lang="en-SG" sz="1400" dirty="0"/>
                    </a:p>
                  </a:txBody>
                  <a:tcPr/>
                </a:tc>
                <a:tc vMerge="1">
                  <a:txBody>
                    <a:bodyPr/>
                    <a:lstStyle/>
                    <a:p>
                      <a:endParaRPr lang="en-SG" sz="1400" dirty="0"/>
                    </a:p>
                  </a:txBody>
                  <a:tcPr/>
                </a:tc>
                <a:extLst>
                  <a:ext uri="{0D108BD9-81ED-4DB2-BD59-A6C34878D82A}">
                    <a16:rowId xmlns:a16="http://schemas.microsoft.com/office/drawing/2014/main" val="530734860"/>
                  </a:ext>
                </a:extLst>
              </a:tr>
              <a:tr h="267064">
                <a:tc>
                  <a:txBody>
                    <a:bodyPr/>
                    <a:lstStyle/>
                    <a:p>
                      <a:r>
                        <a:rPr lang="en-US" sz="1400" dirty="0"/>
                        <a:t>6.</a:t>
                      </a:r>
                      <a:endParaRPr lang="en-SG" sz="1400" dirty="0"/>
                    </a:p>
                  </a:txBody>
                  <a:tcPr/>
                </a:tc>
                <a:tc vMerge="1">
                  <a:txBody>
                    <a:bodyPr/>
                    <a:lstStyle/>
                    <a:p>
                      <a:endParaRPr lang="en-SG" sz="1400" dirty="0"/>
                    </a:p>
                  </a:txBody>
                  <a:tcPr/>
                </a:tc>
                <a:tc>
                  <a:txBody>
                    <a:bodyPr/>
                    <a:lstStyle/>
                    <a:p>
                      <a:r>
                        <a:rPr lang="en-SG" sz="1400" kern="1200" dirty="0">
                          <a:solidFill>
                            <a:schemeClr val="tx1"/>
                          </a:solidFill>
                          <a:effectLst/>
                          <a:latin typeface="+mn-lt"/>
                          <a:ea typeface="+mn-ea"/>
                          <a:cs typeface="+mn-cs"/>
                        </a:rPr>
                        <a:t>Clinical records/ notes</a:t>
                      </a:r>
                      <a:endParaRPr lang="en-SG" sz="1400" dirty="0"/>
                    </a:p>
                  </a:txBody>
                  <a:tcPr/>
                </a:tc>
                <a:tc vMerge="1">
                  <a:txBody>
                    <a:bodyPr/>
                    <a:lstStyle/>
                    <a:p>
                      <a:endParaRPr lang="en-SG" sz="1400" dirty="0"/>
                    </a:p>
                  </a:txBody>
                  <a:tcPr/>
                </a:tc>
                <a:extLst>
                  <a:ext uri="{0D108BD9-81ED-4DB2-BD59-A6C34878D82A}">
                    <a16:rowId xmlns:a16="http://schemas.microsoft.com/office/drawing/2014/main" val="3464246562"/>
                  </a:ext>
                </a:extLst>
              </a:tr>
              <a:tr h="267064">
                <a:tc>
                  <a:txBody>
                    <a:bodyPr/>
                    <a:lstStyle/>
                    <a:p>
                      <a:r>
                        <a:rPr lang="en-US" sz="1400" dirty="0"/>
                        <a:t>7.</a:t>
                      </a:r>
                      <a:endParaRPr lang="en-SG" sz="1400" dirty="0"/>
                    </a:p>
                  </a:txBody>
                  <a:tcPr/>
                </a:tc>
                <a:tc rowSpan="3">
                  <a:txBody>
                    <a:bodyPr/>
                    <a:lstStyle/>
                    <a:p>
                      <a:r>
                        <a:rPr lang="en-US" sz="1400" dirty="0"/>
                        <a:t>CD</a:t>
                      </a:r>
                      <a:endParaRPr lang="en-SG" sz="1400" dirty="0"/>
                    </a:p>
                  </a:txBody>
                  <a:tcPr/>
                </a:tc>
                <a:tc>
                  <a:txBody>
                    <a:bodyPr/>
                    <a:lstStyle/>
                    <a:p>
                      <a:r>
                        <a:rPr lang="en-US" sz="1400" dirty="0" err="1"/>
                        <a:t>Mediclaims</a:t>
                      </a:r>
                      <a:r>
                        <a:rPr lang="en-US" sz="1400" dirty="0"/>
                        <a:t> data</a:t>
                      </a:r>
                      <a:endParaRPr lang="en-SG" sz="1400" dirty="0"/>
                    </a:p>
                  </a:txBody>
                  <a:tcPr/>
                </a:tc>
                <a:tc rowSpan="3">
                  <a:txBody>
                    <a:bodyPr/>
                    <a:lstStyle/>
                    <a:p>
                      <a:r>
                        <a:rPr lang="en-US" sz="1400" dirty="0"/>
                        <a:t>4 (24%)</a:t>
                      </a:r>
                      <a:endParaRPr lang="en-SG" sz="1400" dirty="0"/>
                    </a:p>
                  </a:txBody>
                  <a:tcPr/>
                </a:tc>
                <a:extLst>
                  <a:ext uri="{0D108BD9-81ED-4DB2-BD59-A6C34878D82A}">
                    <a16:rowId xmlns:a16="http://schemas.microsoft.com/office/drawing/2014/main" val="1417295350"/>
                  </a:ext>
                </a:extLst>
              </a:tr>
              <a:tr h="267064">
                <a:tc>
                  <a:txBody>
                    <a:bodyPr/>
                    <a:lstStyle/>
                    <a:p>
                      <a:r>
                        <a:rPr lang="en-US" sz="1400" dirty="0"/>
                        <a:t>8.</a:t>
                      </a:r>
                      <a:endParaRPr lang="en-SG" sz="1400" dirty="0"/>
                    </a:p>
                  </a:txBody>
                  <a:tcPr/>
                </a:tc>
                <a:tc vMerge="1">
                  <a:txBody>
                    <a:bodyPr/>
                    <a:lstStyle/>
                    <a:p>
                      <a:endParaRPr lang="en-SG" sz="1400" dirty="0"/>
                    </a:p>
                  </a:txBody>
                  <a:tcPr/>
                </a:tc>
                <a:tc>
                  <a:txBody>
                    <a:bodyPr/>
                    <a:lstStyle/>
                    <a:p>
                      <a:r>
                        <a:rPr lang="en-US" sz="1400" dirty="0"/>
                        <a:t>Medication assistance fund (MAF) applications &amp; claims data</a:t>
                      </a:r>
                      <a:endParaRPr lang="en-SG" sz="1400" dirty="0"/>
                    </a:p>
                  </a:txBody>
                  <a:tcPr/>
                </a:tc>
                <a:tc vMerge="1">
                  <a:txBody>
                    <a:bodyPr/>
                    <a:lstStyle/>
                    <a:p>
                      <a:endParaRPr lang="en-SG" sz="1400" dirty="0"/>
                    </a:p>
                  </a:txBody>
                  <a:tcPr/>
                </a:tc>
                <a:extLst>
                  <a:ext uri="{0D108BD9-81ED-4DB2-BD59-A6C34878D82A}">
                    <a16:rowId xmlns:a16="http://schemas.microsoft.com/office/drawing/2014/main" val="1039912408"/>
                  </a:ext>
                </a:extLst>
              </a:tr>
              <a:tr h="267064">
                <a:tc>
                  <a:txBody>
                    <a:bodyPr/>
                    <a:lstStyle/>
                    <a:p>
                      <a:r>
                        <a:rPr lang="en-US" sz="1400" dirty="0"/>
                        <a:t>9.</a:t>
                      </a:r>
                      <a:endParaRPr lang="en-SG" sz="1400" dirty="0"/>
                    </a:p>
                  </a:txBody>
                  <a:tcPr/>
                </a:tc>
                <a:tc vMerge="1">
                  <a:txBody>
                    <a:bodyPr/>
                    <a:lstStyle/>
                    <a:p>
                      <a:endParaRPr lang="en-SG" sz="14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400" dirty="0"/>
                        <a:t>Medication assistance fund (MAF) Plus applications &amp; claims data</a:t>
                      </a:r>
                      <a:endParaRPr lang="en-SG" sz="1400" dirty="0"/>
                    </a:p>
                  </a:txBody>
                  <a:tcPr/>
                </a:tc>
                <a:tc vMerge="1">
                  <a:txBody>
                    <a:bodyPr/>
                    <a:lstStyle/>
                    <a:p>
                      <a:endParaRPr lang="en-SG" sz="1400" dirty="0"/>
                    </a:p>
                  </a:txBody>
                  <a:tcPr/>
                </a:tc>
                <a:extLst>
                  <a:ext uri="{0D108BD9-81ED-4DB2-BD59-A6C34878D82A}">
                    <a16:rowId xmlns:a16="http://schemas.microsoft.com/office/drawing/2014/main" val="1151536720"/>
                  </a:ext>
                </a:extLst>
              </a:tr>
              <a:tr h="267064">
                <a:tc>
                  <a:txBody>
                    <a:bodyPr/>
                    <a:lstStyle/>
                    <a:p>
                      <a:r>
                        <a:rPr lang="en-US" sz="1400" dirty="0"/>
                        <a:t>10.</a:t>
                      </a:r>
                      <a:endParaRPr lang="en-SG" sz="1400" dirty="0"/>
                    </a:p>
                  </a:txBody>
                  <a:tcPr/>
                </a:tc>
                <a:tc>
                  <a:txBody>
                    <a:bodyPr/>
                    <a:lstStyle/>
                    <a:p>
                      <a:r>
                        <a:rPr lang="en-US" sz="1400" dirty="0"/>
                        <a:t>OGD</a:t>
                      </a:r>
                      <a:endParaRPr lang="en-SG" sz="1400" dirty="0"/>
                    </a:p>
                  </a:txBody>
                  <a:tcPr/>
                </a:tc>
                <a:tc>
                  <a:txBody>
                    <a:bodyPr/>
                    <a:lstStyle/>
                    <a:p>
                      <a:r>
                        <a:rPr lang="en-US" sz="1400" dirty="0"/>
                        <a:t>Death registry</a:t>
                      </a:r>
                      <a:endParaRPr lang="en-SG" sz="1400" dirty="0"/>
                    </a:p>
                  </a:txBody>
                  <a:tcPr/>
                </a:tc>
                <a:tc>
                  <a:txBody>
                    <a:bodyPr/>
                    <a:lstStyle/>
                    <a:p>
                      <a:r>
                        <a:rPr lang="en-US" sz="1400" dirty="0"/>
                        <a:t>2 (12%)</a:t>
                      </a:r>
                      <a:endParaRPr lang="en-SG" sz="1400" dirty="0"/>
                    </a:p>
                  </a:txBody>
                  <a:tcPr/>
                </a:tc>
                <a:extLst>
                  <a:ext uri="{0D108BD9-81ED-4DB2-BD59-A6C34878D82A}">
                    <a16:rowId xmlns:a16="http://schemas.microsoft.com/office/drawing/2014/main" val="4021313575"/>
                  </a:ext>
                </a:extLst>
              </a:tr>
              <a:tr h="267064">
                <a:tc>
                  <a:txBody>
                    <a:bodyPr/>
                    <a:lstStyle/>
                    <a:p>
                      <a:r>
                        <a:rPr lang="en-US" sz="1400" dirty="0"/>
                        <a:t>11.</a:t>
                      </a:r>
                      <a:endParaRPr lang="en-SG" sz="1400" dirty="0"/>
                    </a:p>
                  </a:txBody>
                  <a:tcPr/>
                </a:tc>
                <a:tc>
                  <a:txBody>
                    <a:bodyPr/>
                    <a:lstStyle/>
                    <a:p>
                      <a:r>
                        <a:rPr lang="en-US" sz="1400" dirty="0"/>
                        <a:t>SD</a:t>
                      </a:r>
                      <a:endParaRPr lang="en-SG" sz="1400" dirty="0"/>
                    </a:p>
                  </a:txBody>
                  <a:tcPr/>
                </a:tc>
                <a:tc>
                  <a:txBody>
                    <a:bodyPr/>
                    <a:lstStyle/>
                    <a:p>
                      <a:r>
                        <a:rPr lang="en-US" sz="1400" dirty="0"/>
                        <a:t>Survey data</a:t>
                      </a:r>
                      <a:endParaRPr lang="en-SG" sz="1400" dirty="0"/>
                    </a:p>
                  </a:txBody>
                  <a:tcPr/>
                </a:tc>
                <a:tc>
                  <a:txBody>
                    <a:bodyPr/>
                    <a:lstStyle/>
                    <a:p>
                      <a:r>
                        <a:rPr lang="en-US" sz="1400" dirty="0"/>
                        <a:t>1 (6%)</a:t>
                      </a:r>
                      <a:endParaRPr lang="en-SG" sz="1400" dirty="0"/>
                    </a:p>
                  </a:txBody>
                  <a:tcPr/>
                </a:tc>
                <a:extLst>
                  <a:ext uri="{0D108BD9-81ED-4DB2-BD59-A6C34878D82A}">
                    <a16:rowId xmlns:a16="http://schemas.microsoft.com/office/drawing/2014/main" val="3289031099"/>
                  </a:ext>
                </a:extLst>
              </a:tr>
            </a:tbl>
          </a:graphicData>
        </a:graphic>
      </p:graphicFrame>
      <p:pic>
        <p:nvPicPr>
          <p:cNvPr id="10" name="Audio 9">
            <a:hlinkClick r:id="" action="ppaction://media"/>
            <a:extLst>
              <a:ext uri="{FF2B5EF4-FFF2-40B4-BE49-F238E27FC236}">
                <a16:creationId xmlns:a16="http://schemas.microsoft.com/office/drawing/2014/main" id="{536D9F49-CB82-4806-976E-C355D6D334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831888" y="9583738"/>
            <a:ext cx="487362" cy="487362"/>
          </a:xfrm>
          <a:prstGeom prst="rect">
            <a:avLst/>
          </a:prstGeom>
        </p:spPr>
      </p:pic>
    </p:spTree>
    <p:extLst>
      <p:ext uri="{BB962C8B-B14F-4D97-AF65-F5344CB8AC3E}">
        <p14:creationId xmlns:p14="http://schemas.microsoft.com/office/powerpoint/2010/main" val="3723818365"/>
      </p:ext>
    </p:extLst>
  </p:cSld>
  <p:clrMapOvr>
    <a:masterClrMapping/>
  </p:clrMapOvr>
  <mc:AlternateContent xmlns:mc="http://schemas.openxmlformats.org/markup-compatibility/2006" xmlns:p14="http://schemas.microsoft.com/office/powerpoint/2010/main">
    <mc:Choice Requires="p14">
      <p:transition spd="slow" p14:dur="2000" advTm="239017"/>
    </mc:Choice>
    <mc:Fallback xmlns="">
      <p:transition spd="slow" advTm="239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pload Document" ma:contentTypeID="0x010100E0E1C1942FABCA4A8112BB8B4F350705" ma:contentTypeVersion="4" ma:contentTypeDescription="Create a new document." ma:contentTypeScope="" ma:versionID="c52459bbc8007d57877a210626893afa">
  <xsd:schema xmlns:xsd="http://www.w3.org/2001/XMLSchema" xmlns:xs="http://www.w3.org/2001/XMLSchema" xmlns:p="http://schemas.microsoft.com/office/2006/metadata/properties" xmlns:ns1="http://schemas.microsoft.com/sharepoint/v3" xmlns:ns2="5621dd47-367f-405a-808d-e64f97877181" targetNamespace="http://schemas.microsoft.com/office/2006/metadata/properties" ma:root="true" ma:fieldsID="46be799b7df7bbdf345d9798a64d87d7" ns1:_="" ns2:_="">
    <xsd:import namespace="http://schemas.microsoft.com/sharepoint/v3"/>
    <xsd:import namespace="5621dd47-367f-405a-808d-e64f9787718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21dd47-367f-405a-808d-e64f9787718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7043C-5972-45E4-B2A3-99F5584ADD08}">
  <ds:schemaRefs>
    <ds:schemaRef ds:uri="http://schemas.microsoft.com/sharepoint/v3"/>
    <ds:schemaRef ds:uri="http://purl.org/dc/elements/1.1/"/>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5621dd47-367f-405a-808d-e64f97877181"/>
    <ds:schemaRef ds:uri="http://schemas.microsoft.com/office/2006/metadata/properties"/>
  </ds:schemaRefs>
</ds:datastoreItem>
</file>

<file path=customXml/itemProps2.xml><?xml version="1.0" encoding="utf-8"?>
<ds:datastoreItem xmlns:ds="http://schemas.openxmlformats.org/officeDocument/2006/customXml" ds:itemID="{FCF1DD5B-7609-4681-8A07-6F9AFA02605E}">
  <ds:schemaRefs>
    <ds:schemaRef ds:uri="http://schemas.microsoft.com/sharepoint/v3/contenttype/forms"/>
  </ds:schemaRefs>
</ds:datastoreItem>
</file>

<file path=customXml/itemProps3.xml><?xml version="1.0" encoding="utf-8"?>
<ds:datastoreItem xmlns:ds="http://schemas.openxmlformats.org/officeDocument/2006/customXml" ds:itemID="{8610A6A6-714F-4AA1-91EE-70682B86F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21dd47-367f-405a-808d-e64f97877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2501</TotalTime>
  <Words>1112</Words>
  <Application>Microsoft Office PowerPoint</Application>
  <PresentationFormat>Custom</PresentationFormat>
  <Paragraphs>98</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Real-world data for measuring the impact of health technology  assessment of drugs in Singapore She Hui TAN1@, Hansen SUN1, Kwong NG1    1Agency for Care Effectiveness (ACE), Ministry of Health, Singapore, @TAN_She_Hui@moh.gov.sg</vt:lpstr>
    </vt:vector>
  </TitlesOfParts>
  <Company>WOG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Meta-analysis of omalizumab and ciclosporin for chronic spontaneous urticaria Gloria Wan Hui TAN1, Fiona PEARCE1, Kwong NG1    1Agency for Care Effectiveness (ACE), Ministry of Health, Singapore</dc:title>
  <dc:creator>Hong JU (MOH)</dc:creator>
  <cp:lastModifiedBy>She Hui TAN (MOH)</cp:lastModifiedBy>
  <cp:revision>266</cp:revision>
  <cp:lastPrinted>2019-04-08T07:25:36Z</cp:lastPrinted>
  <dcterms:created xsi:type="dcterms:W3CDTF">2017-05-01T10:21:39Z</dcterms:created>
  <dcterms:modified xsi:type="dcterms:W3CDTF">2021-10-07T07:28:19Z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0x010100E0E1C1942FABCA4A8112BB8B4F350705</vt:lpwstr>
  </property>
  <property fmtid="{D5CDD505-2E9C-101B-9397-08002B2CF9AE}" pid="3" name="MSIP_Label_4f288355-fb4c-44cd-b9ca-40cfc2aee5f8_Enabled">
    <vt:lpwstr>true</vt:lpwstr>
  </property>
  <property fmtid="{D5CDD505-2E9C-101B-9397-08002B2CF9AE}" pid="4" name="MSIP_Label_4f288355-fb4c-44cd-b9ca-40cfc2aee5f8_SetDate">
    <vt:lpwstr>2021-09-28T02:30:30Z</vt:lpwstr>
  </property>
  <property fmtid="{D5CDD505-2E9C-101B-9397-08002B2CF9AE}" pid="5" name="MSIP_Label_4f288355-fb4c-44cd-b9ca-40cfc2aee5f8_Method">
    <vt:lpwstr>Standard</vt:lpwstr>
  </property>
  <property fmtid="{D5CDD505-2E9C-101B-9397-08002B2CF9AE}" pid="6" name="MSIP_Label_4f288355-fb4c-44cd-b9ca-40cfc2aee5f8_Name">
    <vt:lpwstr>Non Sensitive_1</vt:lpwstr>
  </property>
  <property fmtid="{D5CDD505-2E9C-101B-9397-08002B2CF9AE}" pid="7" name="MSIP_Label_4f288355-fb4c-44cd-b9ca-40cfc2aee5f8_SiteId">
    <vt:lpwstr>0b11c524-9a1c-4e1b-84cb-6336aefc2243</vt:lpwstr>
  </property>
  <property fmtid="{D5CDD505-2E9C-101B-9397-08002B2CF9AE}" pid="8" name="MSIP_Label_4f288355-fb4c-44cd-b9ca-40cfc2aee5f8_ActionId">
    <vt:lpwstr>f03d3ca7-0452-4168-bace-17fa78d9846c</vt:lpwstr>
  </property>
  <property fmtid="{D5CDD505-2E9C-101B-9397-08002B2CF9AE}" pid="9" name="MSIP_Label_4f288355-fb4c-44cd-b9ca-40cfc2aee5f8_ContentBits">
    <vt:lpwstr>0</vt:lpwstr>
  </property>
</Properties>
</file>